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5"/>
    <p:sldMasterId id="214748367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Lst>
  <p:sldSz cy="5143500" cx="9144000"/>
  <p:notesSz cx="6858000" cy="9144000"/>
  <p:embeddedFontLst>
    <p:embeddedFont>
      <p:font typeface="Nunito SemiBold"/>
      <p:regular r:id="rId19"/>
      <p:bold r:id="rId20"/>
      <p:italic r:id="rId21"/>
      <p:boldItalic r:id="rId22"/>
    </p:embeddedFont>
    <p:embeddedFont>
      <p:font typeface="Nunito"/>
      <p:regular r:id="rId23"/>
      <p:bold r:id="rId24"/>
      <p:italic r:id="rId25"/>
      <p:boldItalic r:id="rId26"/>
    </p:embeddedFont>
    <p:embeddedFont>
      <p:font typeface="Candara"/>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728">
          <p15:clr>
            <a:srgbClr val="A4A3A4"/>
          </p15:clr>
        </p15:guide>
        <p15:guide id="2" pos="4032">
          <p15:clr>
            <a:srgbClr val="A4A3A4"/>
          </p15:clr>
        </p15:guide>
        <p15:guide id="3" pos="4032">
          <p15:clr>
            <a:srgbClr val="9AA0A6"/>
          </p15:clr>
        </p15:guide>
        <p15:guide id="4" orient="horz" pos="165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8FB1163-F8B2-4FFC-9DB1-C30FA9E44EBA}">
  <a:tblStyle styleId="{18FB1163-F8B2-4FFC-9DB1-C30FA9E44EB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728" orient="horz"/>
        <p:guide pos="4032"/>
        <p:guide pos="4032"/>
        <p:guide pos="1656"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SemiBold-bold.fntdata"/><Relationship Id="rId22" Type="http://schemas.openxmlformats.org/officeDocument/2006/relationships/font" Target="fonts/NunitoSemiBold-boldItalic.fntdata"/><Relationship Id="rId21" Type="http://schemas.openxmlformats.org/officeDocument/2006/relationships/font" Target="fonts/NunitoSemiBold-italic.fntdata"/><Relationship Id="rId24" Type="http://schemas.openxmlformats.org/officeDocument/2006/relationships/font" Target="fonts/Nunito-bold.fntdata"/><Relationship Id="rId23" Type="http://schemas.openxmlformats.org/officeDocument/2006/relationships/font" Target="fonts/Nuni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Nunito-boldItalic.fntdata"/><Relationship Id="rId25" Type="http://schemas.openxmlformats.org/officeDocument/2006/relationships/font" Target="fonts/Nunito-italic.fntdata"/><Relationship Id="rId28" Type="http://schemas.openxmlformats.org/officeDocument/2006/relationships/font" Target="fonts/Candara-bold.fntdata"/><Relationship Id="rId27" Type="http://schemas.openxmlformats.org/officeDocument/2006/relationships/font" Target="fonts/Candara-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Candara-italic.fntdata"/><Relationship Id="rId7" Type="http://schemas.openxmlformats.org/officeDocument/2006/relationships/notesMaster" Target="notesMasters/notesMaster1.xml"/><Relationship Id="rId8" Type="http://schemas.openxmlformats.org/officeDocument/2006/relationships/slide" Target="slides/slide1.xml"/><Relationship Id="rId30" Type="http://schemas.openxmlformats.org/officeDocument/2006/relationships/font" Target="fonts/Candara-bold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font" Target="fonts/NunitoSemiBold-regular.fntdata"/><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60008ea656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g60008ea65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60008ea656_1_9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60008ea656_1_95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g60008ea656_1_95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600b60ce5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600b60ce54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g600b60ce54_0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60008ea656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60008ea656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g60008ea656_1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60008ea656_1_1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60008ea656_1_16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g60008ea656_1_16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60008ea656_1_3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60008ea656_1_3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g60008ea656_1_32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6e7d05c069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6e7d05c06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600b8ffa2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600b8ffa2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60008ea656_1_4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60008ea656_1_48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60008ea656_1_48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60008ea656_1_6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60008ea656_1_64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g60008ea656_1_64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60008ea656_1_8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60008ea656_1_8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g60008ea656_1_80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2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2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55" name="Shape 55"/>
        <p:cNvGrpSpPr/>
        <p:nvPr/>
      </p:nvGrpSpPr>
      <p:grpSpPr>
        <a:xfrm>
          <a:off x="0" y="0"/>
          <a:ext cx="0" cy="0"/>
          <a:chOff x="0" y="0"/>
          <a:chExt cx="0" cy="0"/>
        </a:xfrm>
      </p:grpSpPr>
      <p:pic>
        <p:nvPicPr>
          <p:cNvPr id="56" name="Google Shape;56;p14"/>
          <p:cNvPicPr preferRelativeResize="0"/>
          <p:nvPr/>
        </p:nvPicPr>
        <p:blipFill rotWithShape="1">
          <a:blip r:embed="rId2">
            <a:alphaModFix/>
          </a:blip>
          <a:srcRect b="0" l="0" r="0" t="0"/>
          <a:stretch/>
        </p:blipFill>
        <p:spPr>
          <a:xfrm>
            <a:off x="1191" y="1191"/>
            <a:ext cx="1190" cy="1190"/>
          </a:xfrm>
          <a:prstGeom prst="rect">
            <a:avLst/>
          </a:prstGeom>
          <a:noFill/>
          <a:ln>
            <a:noFill/>
          </a:ln>
        </p:spPr>
      </p:pic>
      <p:sp>
        <p:nvSpPr>
          <p:cNvPr id="57" name="Google Shape;57;p14"/>
          <p:cNvSpPr txBox="1"/>
          <p:nvPr>
            <p:ph type="title"/>
          </p:nvPr>
        </p:nvSpPr>
        <p:spPr>
          <a:xfrm>
            <a:off x="4693444" y="2053615"/>
            <a:ext cx="40272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2300"/>
              <a:buNone/>
              <a:defRPr sz="2300"/>
            </a:lvl1pPr>
            <a:lvl2pPr lvl="1" rtl="0" algn="l">
              <a:lnSpc>
                <a:spcPct val="90000"/>
              </a:lnSpc>
              <a:spcBef>
                <a:spcPts val="0"/>
              </a:spcBef>
              <a:spcAft>
                <a:spcPts val="0"/>
              </a:spcAft>
              <a:buSzPts val="2300"/>
              <a:buNone/>
              <a:defRPr sz="2300"/>
            </a:lvl2pPr>
            <a:lvl3pPr lvl="2" rtl="0" algn="l">
              <a:lnSpc>
                <a:spcPct val="90000"/>
              </a:lnSpc>
              <a:spcBef>
                <a:spcPts val="0"/>
              </a:spcBef>
              <a:spcAft>
                <a:spcPts val="0"/>
              </a:spcAft>
              <a:buSzPts val="2300"/>
              <a:buNone/>
              <a:defRPr sz="2300"/>
            </a:lvl3pPr>
            <a:lvl4pPr lvl="3" rtl="0" algn="l">
              <a:lnSpc>
                <a:spcPct val="90000"/>
              </a:lnSpc>
              <a:spcBef>
                <a:spcPts val="0"/>
              </a:spcBef>
              <a:spcAft>
                <a:spcPts val="0"/>
              </a:spcAft>
              <a:buSzPts val="2300"/>
              <a:buNone/>
              <a:defRPr sz="2300"/>
            </a:lvl4pPr>
            <a:lvl5pPr lvl="4" rtl="0" algn="l">
              <a:lnSpc>
                <a:spcPct val="90000"/>
              </a:lnSpc>
              <a:spcBef>
                <a:spcPts val="0"/>
              </a:spcBef>
              <a:spcAft>
                <a:spcPts val="0"/>
              </a:spcAft>
              <a:buSzPts val="2300"/>
              <a:buNone/>
              <a:defRPr sz="2300"/>
            </a:lvl5pPr>
            <a:lvl6pPr lvl="5" rtl="0" algn="l">
              <a:lnSpc>
                <a:spcPct val="90000"/>
              </a:lnSpc>
              <a:spcBef>
                <a:spcPts val="0"/>
              </a:spcBef>
              <a:spcAft>
                <a:spcPts val="0"/>
              </a:spcAft>
              <a:buSzPts val="2300"/>
              <a:buNone/>
              <a:defRPr sz="2300"/>
            </a:lvl6pPr>
            <a:lvl7pPr lvl="6" rtl="0" algn="l">
              <a:lnSpc>
                <a:spcPct val="90000"/>
              </a:lnSpc>
              <a:spcBef>
                <a:spcPts val="0"/>
              </a:spcBef>
              <a:spcAft>
                <a:spcPts val="0"/>
              </a:spcAft>
              <a:buSzPts val="2300"/>
              <a:buNone/>
              <a:defRPr sz="2300"/>
            </a:lvl7pPr>
            <a:lvl8pPr lvl="7" rtl="0" algn="l">
              <a:lnSpc>
                <a:spcPct val="90000"/>
              </a:lnSpc>
              <a:spcBef>
                <a:spcPts val="0"/>
              </a:spcBef>
              <a:spcAft>
                <a:spcPts val="0"/>
              </a:spcAft>
              <a:buSzPts val="2300"/>
              <a:buNone/>
              <a:defRPr sz="2300"/>
            </a:lvl8pPr>
            <a:lvl9pPr lvl="8" rtl="0" algn="l">
              <a:lnSpc>
                <a:spcPct val="90000"/>
              </a:lnSpc>
              <a:spcBef>
                <a:spcPts val="0"/>
              </a:spcBef>
              <a:spcAft>
                <a:spcPts val="0"/>
              </a:spcAft>
              <a:buSzPts val="2300"/>
              <a:buNone/>
              <a:defRPr sz="2300"/>
            </a:lvl9pPr>
          </a:lstStyle>
          <a:p/>
        </p:txBody>
      </p:sp>
      <p:pic>
        <p:nvPicPr>
          <p:cNvPr id="58" name="Google Shape;58;p14"/>
          <p:cNvPicPr preferRelativeResize="0"/>
          <p:nvPr/>
        </p:nvPicPr>
        <p:blipFill rotWithShape="1">
          <a:blip r:embed="rId3">
            <a:alphaModFix/>
          </a:blip>
          <a:srcRect b="0" l="0" r="0" t="0"/>
          <a:stretch/>
        </p:blipFill>
        <p:spPr>
          <a:xfrm>
            <a:off x="7821472" y="78581"/>
            <a:ext cx="1135856" cy="1135856"/>
          </a:xfrm>
          <a:prstGeom prst="rect">
            <a:avLst/>
          </a:prstGeom>
          <a:noFill/>
          <a:ln>
            <a:noFill/>
          </a:ln>
        </p:spPr>
      </p:pic>
      <p:sp>
        <p:nvSpPr>
          <p:cNvPr id="59" name="Google Shape;59;p14"/>
          <p:cNvSpPr txBox="1"/>
          <p:nvPr>
            <p:ph idx="1" type="subTitle"/>
          </p:nvPr>
        </p:nvSpPr>
        <p:spPr>
          <a:xfrm>
            <a:off x="4693443" y="2783527"/>
            <a:ext cx="40272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sz="1800">
                <a:solidFill>
                  <a:schemeClr val="dk1"/>
                </a:solidFill>
              </a:defRPr>
            </a:lvl1pPr>
            <a:lvl2pPr lvl="1" rtl="0" algn="ctr">
              <a:lnSpc>
                <a:spcPct val="90000"/>
              </a:lnSpc>
              <a:spcBef>
                <a:spcPts val="400"/>
              </a:spcBef>
              <a:spcAft>
                <a:spcPts val="0"/>
              </a:spcAft>
              <a:buClr>
                <a:schemeClr val="dk1"/>
              </a:buClr>
              <a:buSzPts val="1800"/>
              <a:buNone/>
              <a:defRPr/>
            </a:lvl2pPr>
            <a:lvl3pPr lvl="2" rtl="0" algn="ctr">
              <a:lnSpc>
                <a:spcPct val="90000"/>
              </a:lnSpc>
              <a:spcBef>
                <a:spcPts val="400"/>
              </a:spcBef>
              <a:spcAft>
                <a:spcPts val="0"/>
              </a:spcAft>
              <a:buClr>
                <a:schemeClr val="dk1"/>
              </a:buClr>
              <a:buSzPts val="1800"/>
              <a:buNone/>
              <a:defRPr sz="1800"/>
            </a:lvl3pPr>
            <a:lvl4pPr lvl="3" rtl="0" algn="ctr">
              <a:lnSpc>
                <a:spcPct val="90000"/>
              </a:lnSpc>
              <a:spcBef>
                <a:spcPts val="400"/>
              </a:spcBef>
              <a:spcAft>
                <a:spcPts val="0"/>
              </a:spcAft>
              <a:buClr>
                <a:schemeClr val="dk1"/>
              </a:buClr>
              <a:buSzPts val="1800"/>
              <a:buNone/>
              <a:defRPr sz="1800"/>
            </a:lvl4pPr>
            <a:lvl5pPr lvl="4" rtl="0" algn="ctr">
              <a:lnSpc>
                <a:spcPct val="90000"/>
              </a:lnSpc>
              <a:spcBef>
                <a:spcPts val="400"/>
              </a:spcBef>
              <a:spcAft>
                <a:spcPts val="0"/>
              </a:spcAft>
              <a:buClr>
                <a:schemeClr val="dk1"/>
              </a:buClr>
              <a:buSzPts val="1800"/>
              <a:buNone/>
              <a:defRPr sz="1800"/>
            </a:lvl5pPr>
            <a:lvl6pPr lvl="5" rtl="0" algn="ctr">
              <a:lnSpc>
                <a:spcPct val="90000"/>
              </a:lnSpc>
              <a:spcBef>
                <a:spcPts val="400"/>
              </a:spcBef>
              <a:spcAft>
                <a:spcPts val="0"/>
              </a:spcAft>
              <a:buClr>
                <a:schemeClr val="dk1"/>
              </a:buClr>
              <a:buSzPts val="1800"/>
              <a:buNone/>
              <a:defRPr sz="1800"/>
            </a:lvl6pPr>
            <a:lvl7pPr lvl="6" rtl="0" algn="ctr">
              <a:lnSpc>
                <a:spcPct val="90000"/>
              </a:lnSpc>
              <a:spcBef>
                <a:spcPts val="400"/>
              </a:spcBef>
              <a:spcAft>
                <a:spcPts val="0"/>
              </a:spcAft>
              <a:buClr>
                <a:schemeClr val="dk1"/>
              </a:buClr>
              <a:buSzPts val="1800"/>
              <a:buNone/>
              <a:defRPr sz="1800"/>
            </a:lvl7pPr>
            <a:lvl8pPr lvl="7" rtl="0" algn="ctr">
              <a:lnSpc>
                <a:spcPct val="90000"/>
              </a:lnSpc>
              <a:spcBef>
                <a:spcPts val="400"/>
              </a:spcBef>
              <a:spcAft>
                <a:spcPts val="0"/>
              </a:spcAft>
              <a:buClr>
                <a:schemeClr val="dk1"/>
              </a:buClr>
              <a:buSzPts val="1800"/>
              <a:buNone/>
              <a:defRPr sz="1800"/>
            </a:lvl8pPr>
            <a:lvl9pPr lvl="8" rtl="0" algn="ctr">
              <a:lnSpc>
                <a:spcPct val="90000"/>
              </a:lnSpc>
              <a:spcBef>
                <a:spcPts val="400"/>
              </a:spcBef>
              <a:spcAft>
                <a:spcPts val="0"/>
              </a:spcAft>
              <a:buClr>
                <a:schemeClr val="dk1"/>
              </a:buClr>
              <a:buSzPts val="1800"/>
              <a:buNone/>
              <a:defRPr sz="1800"/>
            </a:lvl9pPr>
          </a:lstStyle>
          <a:p/>
        </p:txBody>
      </p:sp>
      <p:grpSp>
        <p:nvGrpSpPr>
          <p:cNvPr id="60" name="Google Shape;60;p14"/>
          <p:cNvGrpSpPr/>
          <p:nvPr/>
        </p:nvGrpSpPr>
        <p:grpSpPr>
          <a:xfrm>
            <a:off x="0" y="-334"/>
            <a:ext cx="6070775" cy="5150357"/>
            <a:chOff x="0" y="-446"/>
            <a:chExt cx="8094367" cy="6867143"/>
          </a:xfrm>
        </p:grpSpPr>
        <p:pic>
          <p:nvPicPr>
            <p:cNvPr descr="Image" id="61" name="Google Shape;61;p14"/>
            <p:cNvPicPr preferRelativeResize="0"/>
            <p:nvPr/>
          </p:nvPicPr>
          <p:blipFill rotWithShape="1">
            <a:blip r:embed="rId4">
              <a:alphaModFix/>
            </a:blip>
            <a:srcRect b="368" l="0" r="0" t="0"/>
            <a:stretch/>
          </p:blipFill>
          <p:spPr>
            <a:xfrm>
              <a:off x="0" y="3695"/>
              <a:ext cx="8094367" cy="6858000"/>
            </a:xfrm>
            <a:prstGeom prst="rect">
              <a:avLst/>
            </a:prstGeom>
            <a:noFill/>
            <a:ln>
              <a:noFill/>
            </a:ln>
          </p:spPr>
        </p:pic>
        <p:pic>
          <p:nvPicPr>
            <p:cNvPr descr="Image" id="62" name="Google Shape;62;p14"/>
            <p:cNvPicPr preferRelativeResize="0"/>
            <p:nvPr/>
          </p:nvPicPr>
          <p:blipFill rotWithShape="1">
            <a:blip r:embed="rId5">
              <a:alphaModFix amt="72000"/>
            </a:blip>
            <a:srcRect b="0" l="0" r="0" t="0"/>
            <a:stretch/>
          </p:blipFill>
          <p:spPr>
            <a:xfrm>
              <a:off x="0" y="-446"/>
              <a:ext cx="7119847" cy="6867143"/>
            </a:xfrm>
            <a:prstGeom prst="rect">
              <a:avLst/>
            </a:prstGeom>
            <a:noFill/>
            <a:ln>
              <a:noFill/>
            </a:ln>
          </p:spPr>
        </p:pic>
      </p:grpSp>
      <p:cxnSp>
        <p:nvCxnSpPr>
          <p:cNvPr id="63" name="Google Shape;63;p14"/>
          <p:cNvCxnSpPr/>
          <p:nvPr/>
        </p:nvCxnSpPr>
        <p:spPr>
          <a:xfrm>
            <a:off x="4693443" y="2619853"/>
            <a:ext cx="4027200" cy="0"/>
          </a:xfrm>
          <a:prstGeom prst="straightConnector1">
            <a:avLst/>
          </a:prstGeom>
          <a:noFill/>
          <a:ln cap="flat" cmpd="sng" w="9525">
            <a:solidFill>
              <a:schemeClr val="dk1"/>
            </a:solidFill>
            <a:prstDash val="solid"/>
            <a:miter lim="800000"/>
            <a:headEnd len="sm" w="sm" type="none"/>
            <a:tailEnd len="sm" w="sm" type="none"/>
          </a:ln>
        </p:spPr>
      </p:cxnSp>
      <p:sp>
        <p:nvSpPr>
          <p:cNvPr id="64" name="Google Shape;64;p14"/>
          <p:cNvSpPr txBox="1"/>
          <p:nvPr/>
        </p:nvSpPr>
        <p:spPr>
          <a:xfrm>
            <a:off x="6125512" y="4944056"/>
            <a:ext cx="30186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Nunito"/>
                <a:ea typeface="Nunito"/>
                <a:cs typeface="Nunito"/>
                <a:sym typeface="Nunito"/>
              </a:rPr>
              <a:t>© 2019 KOKO Networks Limited – Proprietary &amp; Confidential </a:t>
            </a:r>
            <a:endParaRPr b="1" sz="110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65" name="Shape 65"/>
        <p:cNvGrpSpPr/>
        <p:nvPr/>
      </p:nvGrpSpPr>
      <p:grpSpPr>
        <a:xfrm>
          <a:off x="0" y="0"/>
          <a:ext cx="0" cy="0"/>
          <a:chOff x="0" y="0"/>
          <a:chExt cx="0" cy="0"/>
        </a:xfrm>
      </p:grpSpPr>
      <p:pic>
        <p:nvPicPr>
          <p:cNvPr id="66" name="Google Shape;66;p15"/>
          <p:cNvPicPr preferRelativeResize="0"/>
          <p:nvPr/>
        </p:nvPicPr>
        <p:blipFill rotWithShape="1">
          <a:blip r:embed="rId2">
            <a:alphaModFix/>
          </a:blip>
          <a:srcRect b="0" l="0" r="0" t="0"/>
          <a:stretch/>
        </p:blipFill>
        <p:spPr>
          <a:xfrm>
            <a:off x="1" y="0"/>
            <a:ext cx="9148464" cy="5143500"/>
          </a:xfrm>
          <a:prstGeom prst="rect">
            <a:avLst/>
          </a:prstGeom>
          <a:noFill/>
          <a:ln>
            <a:noFill/>
          </a:ln>
        </p:spPr>
      </p:pic>
      <p:pic>
        <p:nvPicPr>
          <p:cNvPr descr="Image" id="67" name="Google Shape;67;p15"/>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68" name="Google Shape;68;p15"/>
          <p:cNvCxnSpPr/>
          <p:nvPr/>
        </p:nvCxnSpPr>
        <p:spPr>
          <a:xfrm>
            <a:off x="5133239" y="2061078"/>
            <a:ext cx="3658200" cy="0"/>
          </a:xfrm>
          <a:prstGeom prst="straightConnector1">
            <a:avLst/>
          </a:prstGeom>
          <a:noFill/>
          <a:ln cap="flat" cmpd="sng" w="12700">
            <a:solidFill>
              <a:srgbClr val="000000"/>
            </a:solidFill>
            <a:prstDash val="solid"/>
            <a:miter lim="400000"/>
            <a:headEnd len="sm" w="sm" type="none"/>
            <a:tailEnd len="sm" w="sm" type="none"/>
          </a:ln>
        </p:spPr>
      </p:cxnSp>
      <p:cxnSp>
        <p:nvCxnSpPr>
          <p:cNvPr id="69" name="Google Shape;69;p15"/>
          <p:cNvCxnSpPr/>
          <p:nvPr/>
        </p:nvCxnSpPr>
        <p:spPr>
          <a:xfrm>
            <a:off x="4163162" y="2061078"/>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70" name="Google Shape;70;p15"/>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
        <p:nvSpPr>
          <p:cNvPr id="71" name="Google Shape;71;p15"/>
          <p:cNvSpPr txBox="1"/>
          <p:nvPr/>
        </p:nvSpPr>
        <p:spPr>
          <a:xfrm>
            <a:off x="5473153" y="1591258"/>
            <a:ext cx="3326700" cy="515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2700">
                <a:solidFill>
                  <a:schemeClr val="dk1"/>
                </a:solidFill>
                <a:latin typeface="Nunito"/>
                <a:ea typeface="Nunito"/>
                <a:cs typeface="Nunito"/>
                <a:sym typeface="Nunito"/>
              </a:rPr>
              <a:t>Agenda</a:t>
            </a:r>
            <a:endParaRPr b="1" sz="1100">
              <a:latin typeface="Nunito"/>
              <a:ea typeface="Nunito"/>
              <a:cs typeface="Nunito"/>
              <a:sym typeface="Nunito"/>
            </a:endParaRPr>
          </a:p>
        </p:txBody>
      </p:sp>
      <p:sp>
        <p:nvSpPr>
          <p:cNvPr id="72" name="Google Shape;72;p15"/>
          <p:cNvSpPr txBox="1"/>
          <p:nvPr>
            <p:ph idx="1" type="subTitle"/>
          </p:nvPr>
        </p:nvSpPr>
        <p:spPr>
          <a:xfrm>
            <a:off x="5473144" y="2146519"/>
            <a:ext cx="3326700" cy="2671500"/>
          </a:xfrm>
          <a:prstGeom prst="rect">
            <a:avLst/>
          </a:prstGeom>
        </p:spPr>
        <p:txBody>
          <a:bodyPr anchorCtr="0" anchor="t" bIns="34275" lIns="68575" spcFirstLastPara="1" rIns="68575" wrap="square" tIns="34275">
            <a:noAutofit/>
          </a:bodyPr>
          <a:lstStyle>
            <a:lvl1pPr lvl="0" rtl="0">
              <a:spcBef>
                <a:spcPts val="800"/>
              </a:spcBef>
              <a:spcAft>
                <a:spcPts val="0"/>
              </a:spcAft>
              <a:buNone/>
              <a:defRPr/>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0"/>
              </a:spcAft>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73" name="Shape 73"/>
        <p:cNvGrpSpPr/>
        <p:nvPr/>
      </p:nvGrpSpPr>
      <p:grpSpPr>
        <a:xfrm>
          <a:off x="0" y="0"/>
          <a:ext cx="0" cy="0"/>
          <a:chOff x="0" y="0"/>
          <a:chExt cx="0" cy="0"/>
        </a:xfrm>
      </p:grpSpPr>
      <p:pic>
        <p:nvPicPr>
          <p:cNvPr descr="Image" id="74" name="Google Shape;74;p16"/>
          <p:cNvPicPr preferRelativeResize="0"/>
          <p:nvPr/>
        </p:nvPicPr>
        <p:blipFill rotWithShape="1">
          <a:blip r:embed="rId2">
            <a:alphaModFix/>
          </a:blip>
          <a:srcRect b="0" l="0" r="0" t="0"/>
          <a:stretch/>
        </p:blipFill>
        <p:spPr>
          <a:xfrm rot="10800000">
            <a:off x="8645044" y="4800601"/>
            <a:ext cx="505189" cy="342899"/>
          </a:xfrm>
          <a:prstGeom prst="rect">
            <a:avLst/>
          </a:prstGeom>
          <a:noFill/>
          <a:ln>
            <a:noFill/>
          </a:ln>
        </p:spPr>
      </p:pic>
      <p:pic>
        <p:nvPicPr>
          <p:cNvPr descr="Image" id="75" name="Google Shape;75;p16"/>
          <p:cNvPicPr preferRelativeResize="0"/>
          <p:nvPr/>
        </p:nvPicPr>
        <p:blipFill rotWithShape="1">
          <a:blip r:embed="rId3">
            <a:alphaModFix/>
          </a:blip>
          <a:srcRect b="0" l="0" r="0" t="0"/>
          <a:stretch/>
        </p:blipFill>
        <p:spPr>
          <a:xfrm>
            <a:off x="-1" y="1"/>
            <a:ext cx="900113" cy="707230"/>
          </a:xfrm>
          <a:prstGeom prst="rect">
            <a:avLst/>
          </a:prstGeom>
          <a:noFill/>
          <a:ln>
            <a:noFill/>
          </a:ln>
        </p:spPr>
      </p:pic>
      <p:pic>
        <p:nvPicPr>
          <p:cNvPr descr="Image" id="76" name="Google Shape;76;p16"/>
          <p:cNvPicPr preferRelativeResize="0"/>
          <p:nvPr/>
        </p:nvPicPr>
        <p:blipFill rotWithShape="1">
          <a:blip r:embed="rId4">
            <a:alphaModFix/>
          </a:blip>
          <a:srcRect b="0" l="0" r="0" t="0"/>
          <a:stretch/>
        </p:blipFill>
        <p:spPr>
          <a:xfrm>
            <a:off x="116347" y="113911"/>
            <a:ext cx="320113" cy="415110"/>
          </a:xfrm>
          <a:prstGeom prst="rect">
            <a:avLst/>
          </a:prstGeom>
          <a:noFill/>
          <a:ln>
            <a:noFill/>
          </a:ln>
        </p:spPr>
      </p:pic>
      <p:cxnSp>
        <p:nvCxnSpPr>
          <p:cNvPr id="77" name="Google Shape;77;p16"/>
          <p:cNvCxnSpPr/>
          <p:nvPr/>
        </p:nvCxnSpPr>
        <p:spPr>
          <a:xfrm>
            <a:off x="0" y="703247"/>
            <a:ext cx="9150300" cy="0"/>
          </a:xfrm>
          <a:prstGeom prst="straightConnector1">
            <a:avLst/>
          </a:prstGeom>
          <a:noFill/>
          <a:ln cap="flat" cmpd="sng" w="19050">
            <a:solidFill>
              <a:srgbClr val="65D9F8"/>
            </a:solidFill>
            <a:prstDash val="solid"/>
            <a:miter lim="400000"/>
            <a:headEnd len="sm" w="sm" type="none"/>
            <a:tailEnd len="sm" w="sm" type="none"/>
          </a:ln>
        </p:spPr>
      </p:cxnSp>
      <p:sp>
        <p:nvSpPr>
          <p:cNvPr id="78" name="Google Shape;78;p16"/>
          <p:cNvSpPr txBox="1"/>
          <p:nvPr>
            <p:ph type="title"/>
          </p:nvPr>
        </p:nvSpPr>
        <p:spPr>
          <a:xfrm>
            <a:off x="900113" y="68582"/>
            <a:ext cx="7899900" cy="5880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sz="2400"/>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79" name="Google Shape;79;p16"/>
          <p:cNvSpPr txBox="1"/>
          <p:nvPr/>
        </p:nvSpPr>
        <p:spPr>
          <a:xfrm>
            <a:off x="0" y="4952700"/>
            <a:ext cx="31110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Nunito"/>
                <a:ea typeface="Nunito"/>
                <a:cs typeface="Nunito"/>
                <a:sym typeface="Nunito"/>
              </a:rPr>
              <a:t>© 2019 KOKO Networks Limited – Proprietary &amp; Confidential </a:t>
            </a:r>
            <a:endParaRPr b="1" sz="1100"/>
          </a:p>
        </p:txBody>
      </p:sp>
      <p:sp>
        <p:nvSpPr>
          <p:cNvPr id="80" name="Google Shape;80;p16"/>
          <p:cNvSpPr txBox="1"/>
          <p:nvPr>
            <p:ph idx="1" type="subTitle"/>
          </p:nvPr>
        </p:nvSpPr>
        <p:spPr>
          <a:xfrm>
            <a:off x="344043" y="999353"/>
            <a:ext cx="8455800" cy="3639000"/>
          </a:xfrm>
          <a:prstGeom prst="rect">
            <a:avLst/>
          </a:prstGeom>
          <a:noFill/>
          <a:ln>
            <a:noFill/>
          </a:ln>
        </p:spPr>
        <p:txBody>
          <a:bodyPr anchorCtr="0" anchor="t" bIns="34275" lIns="68575" spcFirstLastPara="1" rIns="68575" wrap="square" tIns="34275">
            <a:noAutofit/>
          </a:bodyPr>
          <a:lstStyle>
            <a:lvl1pPr lvl="0" rtl="0" algn="l">
              <a:lnSpc>
                <a:spcPct val="120000"/>
              </a:lnSpc>
              <a:spcBef>
                <a:spcPts val="800"/>
              </a:spcBef>
              <a:spcAft>
                <a:spcPts val="0"/>
              </a:spcAft>
              <a:buClr>
                <a:schemeClr val="dk1"/>
              </a:buClr>
              <a:buSzPts val="2100"/>
              <a:buNone/>
              <a:defRPr b="0" sz="21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cxnSp>
        <p:nvCxnSpPr>
          <p:cNvPr id="81" name="Google Shape;81;p16"/>
          <p:cNvCxnSpPr/>
          <p:nvPr/>
        </p:nvCxnSpPr>
        <p:spPr>
          <a:xfrm>
            <a:off x="-1" y="4790417"/>
            <a:ext cx="9148500" cy="10200"/>
          </a:xfrm>
          <a:prstGeom prst="straightConnector1">
            <a:avLst/>
          </a:prstGeom>
          <a:noFill/>
          <a:ln cap="flat" cmpd="sng" w="12700">
            <a:solidFill>
              <a:srgbClr val="000000"/>
            </a:solidFill>
            <a:prstDash val="solid"/>
            <a:miter lim="400000"/>
            <a:headEnd len="sm" w="sm" type="none"/>
            <a:tailEnd len="sm" w="sm" type="none"/>
          </a:ln>
        </p:spPr>
      </p:cxnSp>
      <p:sp>
        <p:nvSpPr>
          <p:cNvPr id="82" name="Google Shape;82;p16"/>
          <p:cNvSpPr txBox="1"/>
          <p:nvPr>
            <p:ph idx="12" type="sldNum"/>
          </p:nvPr>
        </p:nvSpPr>
        <p:spPr>
          <a:xfrm>
            <a:off x="8828325" y="4800694"/>
            <a:ext cx="320100" cy="342900"/>
          </a:xfrm>
          <a:prstGeom prst="rect">
            <a:avLst/>
          </a:prstGeom>
        </p:spPr>
        <p:txBody>
          <a:bodyPr anchorCtr="0" anchor="t" bIns="68575" lIns="68575" spcFirstLastPara="1" rIns="68575" wrap="square" tIns="68575">
            <a:noAutofit/>
          </a:bodyPr>
          <a:lstStyle>
            <a:lvl1pPr lvl="0" rtl="0" algn="ctr">
              <a:buNone/>
              <a:defRPr b="1" sz="1100">
                <a:solidFill>
                  <a:srgbClr val="FFFFFF"/>
                </a:solidFill>
                <a:latin typeface="Nunito"/>
                <a:ea typeface="Nunito"/>
                <a:cs typeface="Nunito"/>
                <a:sym typeface="Nunito"/>
              </a:defRPr>
            </a:lvl1pPr>
            <a:lvl2pPr lvl="1" rtl="0" algn="ctr">
              <a:buNone/>
              <a:defRPr b="1" sz="1100">
                <a:solidFill>
                  <a:srgbClr val="FFFFFF"/>
                </a:solidFill>
                <a:latin typeface="Nunito"/>
                <a:ea typeface="Nunito"/>
                <a:cs typeface="Nunito"/>
                <a:sym typeface="Nunito"/>
              </a:defRPr>
            </a:lvl2pPr>
            <a:lvl3pPr lvl="2" rtl="0" algn="ctr">
              <a:buNone/>
              <a:defRPr b="1" sz="1100">
                <a:solidFill>
                  <a:srgbClr val="FFFFFF"/>
                </a:solidFill>
                <a:latin typeface="Nunito"/>
                <a:ea typeface="Nunito"/>
                <a:cs typeface="Nunito"/>
                <a:sym typeface="Nunito"/>
              </a:defRPr>
            </a:lvl3pPr>
            <a:lvl4pPr lvl="3" rtl="0" algn="ctr">
              <a:buNone/>
              <a:defRPr b="1" sz="1100">
                <a:solidFill>
                  <a:srgbClr val="FFFFFF"/>
                </a:solidFill>
                <a:latin typeface="Nunito"/>
                <a:ea typeface="Nunito"/>
                <a:cs typeface="Nunito"/>
                <a:sym typeface="Nunito"/>
              </a:defRPr>
            </a:lvl4pPr>
            <a:lvl5pPr lvl="4" rtl="0" algn="ctr">
              <a:buNone/>
              <a:defRPr b="1" sz="1100">
                <a:solidFill>
                  <a:srgbClr val="FFFFFF"/>
                </a:solidFill>
                <a:latin typeface="Nunito"/>
                <a:ea typeface="Nunito"/>
                <a:cs typeface="Nunito"/>
                <a:sym typeface="Nunito"/>
              </a:defRPr>
            </a:lvl5pPr>
            <a:lvl6pPr lvl="5" rtl="0" algn="ctr">
              <a:buNone/>
              <a:defRPr b="1" sz="1100">
                <a:solidFill>
                  <a:srgbClr val="FFFFFF"/>
                </a:solidFill>
                <a:latin typeface="Nunito"/>
                <a:ea typeface="Nunito"/>
                <a:cs typeface="Nunito"/>
                <a:sym typeface="Nunito"/>
              </a:defRPr>
            </a:lvl6pPr>
            <a:lvl7pPr lvl="6" rtl="0" algn="ctr">
              <a:buNone/>
              <a:defRPr b="1" sz="1100">
                <a:solidFill>
                  <a:srgbClr val="FFFFFF"/>
                </a:solidFill>
                <a:latin typeface="Nunito"/>
                <a:ea typeface="Nunito"/>
                <a:cs typeface="Nunito"/>
                <a:sym typeface="Nunito"/>
              </a:defRPr>
            </a:lvl7pPr>
            <a:lvl8pPr lvl="7" rtl="0" algn="ctr">
              <a:buNone/>
              <a:defRPr b="1" sz="1100">
                <a:solidFill>
                  <a:srgbClr val="FFFFFF"/>
                </a:solidFill>
                <a:latin typeface="Nunito"/>
                <a:ea typeface="Nunito"/>
                <a:cs typeface="Nunito"/>
                <a:sym typeface="Nunito"/>
              </a:defRPr>
            </a:lvl8pPr>
            <a:lvl9pPr lvl="8" rtl="0" algn="ctr">
              <a:buNone/>
              <a:defRPr b="1" sz="11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83" name="Shape 83"/>
        <p:cNvGrpSpPr/>
        <p:nvPr/>
      </p:nvGrpSpPr>
      <p:grpSpPr>
        <a:xfrm>
          <a:off x="0" y="0"/>
          <a:ext cx="0" cy="0"/>
          <a:chOff x="0" y="0"/>
          <a:chExt cx="0" cy="0"/>
        </a:xfrm>
      </p:grpSpPr>
      <p:pic>
        <p:nvPicPr>
          <p:cNvPr id="84" name="Google Shape;84;p17"/>
          <p:cNvPicPr preferRelativeResize="0"/>
          <p:nvPr/>
        </p:nvPicPr>
        <p:blipFill rotWithShape="1">
          <a:blip r:embed="rId2">
            <a:alphaModFix/>
          </a:blip>
          <a:srcRect b="0" l="0" r="0" t="0"/>
          <a:stretch/>
        </p:blipFill>
        <p:spPr>
          <a:xfrm>
            <a:off x="-1" y="2510"/>
            <a:ext cx="9144001" cy="5140990"/>
          </a:xfrm>
          <a:prstGeom prst="rect">
            <a:avLst/>
          </a:prstGeom>
          <a:noFill/>
          <a:ln>
            <a:noFill/>
          </a:ln>
        </p:spPr>
      </p:pic>
      <p:pic>
        <p:nvPicPr>
          <p:cNvPr descr="Image" id="85" name="Google Shape;85;p17"/>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86" name="Google Shape;86;p17"/>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87" name="Google Shape;87;p17"/>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88" name="Google Shape;88;p17"/>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89" name="Google Shape;89;p17"/>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90" name="Google Shape;90;p17"/>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91" name="Shape 91"/>
        <p:cNvGrpSpPr/>
        <p:nvPr/>
      </p:nvGrpSpPr>
      <p:grpSpPr>
        <a:xfrm>
          <a:off x="0" y="0"/>
          <a:ext cx="0" cy="0"/>
          <a:chOff x="0" y="0"/>
          <a:chExt cx="0" cy="0"/>
        </a:xfrm>
      </p:grpSpPr>
      <p:pic>
        <p:nvPicPr>
          <p:cNvPr id="92" name="Google Shape;92;p18"/>
          <p:cNvPicPr preferRelativeResize="0"/>
          <p:nvPr/>
        </p:nvPicPr>
        <p:blipFill rotWithShape="1">
          <a:blip r:embed="rId2">
            <a:alphaModFix/>
          </a:blip>
          <a:srcRect b="0" l="0" r="0" t="0"/>
          <a:stretch/>
        </p:blipFill>
        <p:spPr>
          <a:xfrm>
            <a:off x="0" y="2510"/>
            <a:ext cx="9144001" cy="5140990"/>
          </a:xfrm>
          <a:prstGeom prst="rect">
            <a:avLst/>
          </a:prstGeom>
          <a:noFill/>
          <a:ln>
            <a:noFill/>
          </a:ln>
        </p:spPr>
      </p:pic>
      <p:pic>
        <p:nvPicPr>
          <p:cNvPr descr="Image" id="93" name="Google Shape;93;p18"/>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94" name="Google Shape;94;p18"/>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95" name="Google Shape;95;p18"/>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96" name="Google Shape;96;p18"/>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97" name="Google Shape;97;p18"/>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98" name="Google Shape;98;p18"/>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99" name="Shape 99"/>
        <p:cNvGrpSpPr/>
        <p:nvPr/>
      </p:nvGrpSpPr>
      <p:grpSpPr>
        <a:xfrm>
          <a:off x="0" y="0"/>
          <a:ext cx="0" cy="0"/>
          <a:chOff x="0" y="0"/>
          <a:chExt cx="0" cy="0"/>
        </a:xfrm>
      </p:grpSpPr>
      <p:pic>
        <p:nvPicPr>
          <p:cNvPr id="100" name="Google Shape;100;p19"/>
          <p:cNvPicPr preferRelativeResize="0"/>
          <p:nvPr/>
        </p:nvPicPr>
        <p:blipFill rotWithShape="1">
          <a:blip r:embed="rId2">
            <a:alphaModFix/>
          </a:blip>
          <a:srcRect b="0" l="0" r="0" t="0"/>
          <a:stretch/>
        </p:blipFill>
        <p:spPr>
          <a:xfrm>
            <a:off x="-6532" y="0"/>
            <a:ext cx="9148464" cy="5143500"/>
          </a:xfrm>
          <a:prstGeom prst="rect">
            <a:avLst/>
          </a:prstGeom>
          <a:noFill/>
          <a:ln>
            <a:noFill/>
          </a:ln>
        </p:spPr>
      </p:pic>
      <p:pic>
        <p:nvPicPr>
          <p:cNvPr descr="Image" id="101" name="Google Shape;101;p19"/>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02" name="Google Shape;102;p19"/>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03" name="Google Shape;103;p19"/>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04" name="Google Shape;104;p19"/>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05" name="Google Shape;105;p19"/>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06" name="Google Shape;106;p19"/>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107" name="Shape 107"/>
        <p:cNvGrpSpPr/>
        <p:nvPr/>
      </p:nvGrpSpPr>
      <p:grpSpPr>
        <a:xfrm>
          <a:off x="0" y="0"/>
          <a:ext cx="0" cy="0"/>
          <a:chOff x="0" y="0"/>
          <a:chExt cx="0" cy="0"/>
        </a:xfrm>
      </p:grpSpPr>
      <p:pic>
        <p:nvPicPr>
          <p:cNvPr id="108" name="Google Shape;108;p20"/>
          <p:cNvPicPr preferRelativeResize="0"/>
          <p:nvPr/>
        </p:nvPicPr>
        <p:blipFill rotWithShape="1">
          <a:blip r:embed="rId2">
            <a:alphaModFix/>
          </a:blip>
          <a:srcRect b="0" l="0" r="0" t="0"/>
          <a:stretch/>
        </p:blipFill>
        <p:spPr>
          <a:xfrm>
            <a:off x="-4465" y="0"/>
            <a:ext cx="9148464" cy="5143500"/>
          </a:xfrm>
          <a:prstGeom prst="rect">
            <a:avLst/>
          </a:prstGeom>
          <a:noFill/>
          <a:ln>
            <a:noFill/>
          </a:ln>
        </p:spPr>
      </p:pic>
      <p:pic>
        <p:nvPicPr>
          <p:cNvPr descr="Image" id="109" name="Google Shape;109;p20"/>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10" name="Google Shape;110;p20"/>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11" name="Google Shape;111;p20"/>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12" name="Google Shape;112;p20"/>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13" name="Google Shape;113;p20"/>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14" name="Google Shape;114;p20"/>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115" name="Shape 115"/>
        <p:cNvGrpSpPr/>
        <p:nvPr/>
      </p:nvGrpSpPr>
      <p:grpSpPr>
        <a:xfrm>
          <a:off x="0" y="0"/>
          <a:ext cx="0" cy="0"/>
          <a:chOff x="0" y="0"/>
          <a:chExt cx="0" cy="0"/>
        </a:xfrm>
      </p:grpSpPr>
      <p:pic>
        <p:nvPicPr>
          <p:cNvPr id="116" name="Google Shape;116;p21"/>
          <p:cNvPicPr preferRelativeResize="0"/>
          <p:nvPr/>
        </p:nvPicPr>
        <p:blipFill rotWithShape="1">
          <a:blip r:embed="rId2">
            <a:alphaModFix/>
          </a:blip>
          <a:srcRect b="0" l="0" r="0" t="0"/>
          <a:stretch/>
        </p:blipFill>
        <p:spPr>
          <a:xfrm>
            <a:off x="-1" y="-13872"/>
            <a:ext cx="9141713" cy="5171244"/>
          </a:xfrm>
          <a:prstGeom prst="rect">
            <a:avLst/>
          </a:prstGeom>
          <a:noFill/>
          <a:ln>
            <a:noFill/>
          </a:ln>
        </p:spPr>
      </p:pic>
      <p:pic>
        <p:nvPicPr>
          <p:cNvPr descr="Image" id="117" name="Google Shape;117;p21"/>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18" name="Google Shape;118;p21"/>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19" name="Google Shape;119;p21"/>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20" name="Google Shape;120;p21"/>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21" name="Google Shape;121;p21"/>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22" name="Google Shape;122;p21"/>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123" name="Shape 123"/>
        <p:cNvGrpSpPr/>
        <p:nvPr/>
      </p:nvGrpSpPr>
      <p:grpSpPr>
        <a:xfrm>
          <a:off x="0" y="0"/>
          <a:ext cx="0" cy="0"/>
          <a:chOff x="0" y="0"/>
          <a:chExt cx="0" cy="0"/>
        </a:xfrm>
      </p:grpSpPr>
      <p:pic>
        <p:nvPicPr>
          <p:cNvPr id="124" name="Google Shape;124;p22"/>
          <p:cNvPicPr preferRelativeResize="0"/>
          <p:nvPr/>
        </p:nvPicPr>
        <p:blipFill rotWithShape="1">
          <a:blip r:embed="rId2">
            <a:alphaModFix/>
          </a:blip>
          <a:srcRect b="0" l="0" r="0" t="0"/>
          <a:stretch/>
        </p:blipFill>
        <p:spPr>
          <a:xfrm>
            <a:off x="0" y="0"/>
            <a:ext cx="9148464" cy="5143500"/>
          </a:xfrm>
          <a:prstGeom prst="rect">
            <a:avLst/>
          </a:prstGeom>
          <a:noFill/>
          <a:ln>
            <a:noFill/>
          </a:ln>
        </p:spPr>
      </p:pic>
      <p:pic>
        <p:nvPicPr>
          <p:cNvPr descr="Image" id="125" name="Google Shape;125;p22"/>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26" name="Google Shape;126;p22"/>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27" name="Google Shape;127;p22"/>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28" name="Google Shape;128;p22"/>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29" name="Google Shape;129;p22"/>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30" name="Google Shape;130;p22"/>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131" name="Shape 131"/>
        <p:cNvGrpSpPr/>
        <p:nvPr/>
      </p:nvGrpSpPr>
      <p:grpSpPr>
        <a:xfrm>
          <a:off x="0" y="0"/>
          <a:ext cx="0" cy="0"/>
          <a:chOff x="0" y="0"/>
          <a:chExt cx="0" cy="0"/>
        </a:xfrm>
      </p:grpSpPr>
      <p:pic>
        <p:nvPicPr>
          <p:cNvPr id="132" name="Google Shape;132;p23"/>
          <p:cNvPicPr preferRelativeResize="0"/>
          <p:nvPr/>
        </p:nvPicPr>
        <p:blipFill rotWithShape="1">
          <a:blip r:embed="rId2">
            <a:alphaModFix/>
          </a:blip>
          <a:srcRect b="0" l="0" r="0" t="0"/>
          <a:stretch/>
        </p:blipFill>
        <p:spPr>
          <a:xfrm>
            <a:off x="-4762" y="0"/>
            <a:ext cx="9153525" cy="5146343"/>
          </a:xfrm>
          <a:prstGeom prst="rect">
            <a:avLst/>
          </a:prstGeom>
          <a:noFill/>
          <a:ln>
            <a:noFill/>
          </a:ln>
        </p:spPr>
      </p:pic>
      <p:pic>
        <p:nvPicPr>
          <p:cNvPr descr="Image" id="133" name="Google Shape;133;p23"/>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34" name="Google Shape;134;p23"/>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35" name="Google Shape;135;p23"/>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36" name="Google Shape;136;p23"/>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37" name="Google Shape;137;p23"/>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38" name="Google Shape;138;p23"/>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139" name="Shape 139"/>
        <p:cNvGrpSpPr/>
        <p:nvPr/>
      </p:nvGrpSpPr>
      <p:grpSpPr>
        <a:xfrm>
          <a:off x="0" y="0"/>
          <a:ext cx="0" cy="0"/>
          <a:chOff x="0" y="0"/>
          <a:chExt cx="0" cy="0"/>
        </a:xfrm>
      </p:grpSpPr>
      <p:pic>
        <p:nvPicPr>
          <p:cNvPr id="140" name="Google Shape;140;p24"/>
          <p:cNvPicPr preferRelativeResize="0"/>
          <p:nvPr/>
        </p:nvPicPr>
        <p:blipFill rotWithShape="1">
          <a:blip r:embed="rId2">
            <a:alphaModFix/>
          </a:blip>
          <a:srcRect b="0" l="0" r="0" t="0"/>
          <a:stretch/>
        </p:blipFill>
        <p:spPr>
          <a:xfrm>
            <a:off x="0" y="0"/>
            <a:ext cx="9148464" cy="5143500"/>
          </a:xfrm>
          <a:prstGeom prst="rect">
            <a:avLst/>
          </a:prstGeom>
          <a:noFill/>
          <a:ln>
            <a:noFill/>
          </a:ln>
        </p:spPr>
      </p:pic>
      <p:pic>
        <p:nvPicPr>
          <p:cNvPr descr="Image" id="141" name="Google Shape;141;p24"/>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42" name="Google Shape;142;p24"/>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43" name="Google Shape;143;p24"/>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44" name="Google Shape;144;p24"/>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45" name="Google Shape;145;p24"/>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46" name="Google Shape;146;p24"/>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47" name="Shape 147"/>
        <p:cNvGrpSpPr/>
        <p:nvPr/>
      </p:nvGrpSpPr>
      <p:grpSpPr>
        <a:xfrm>
          <a:off x="0" y="0"/>
          <a:ext cx="0" cy="0"/>
          <a:chOff x="0" y="0"/>
          <a:chExt cx="0" cy="0"/>
        </a:xfrm>
      </p:grpSpPr>
      <p:pic>
        <p:nvPicPr>
          <p:cNvPr id="148" name="Google Shape;148;p25"/>
          <p:cNvPicPr preferRelativeResize="0"/>
          <p:nvPr/>
        </p:nvPicPr>
        <p:blipFill rotWithShape="1">
          <a:blip r:embed="rId2">
            <a:alphaModFix/>
          </a:blip>
          <a:srcRect b="0" l="0" r="0" t="0"/>
          <a:stretch/>
        </p:blipFill>
        <p:spPr>
          <a:xfrm>
            <a:off x="0" y="0"/>
            <a:ext cx="9148396" cy="5143500"/>
          </a:xfrm>
          <a:prstGeom prst="rect">
            <a:avLst/>
          </a:prstGeom>
          <a:noFill/>
          <a:ln>
            <a:noFill/>
          </a:ln>
        </p:spPr>
      </p:pic>
      <p:pic>
        <p:nvPicPr>
          <p:cNvPr descr="Image" id="149" name="Google Shape;149;p25"/>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50" name="Google Shape;150;p25"/>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51" name="Google Shape;151;p25"/>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52" name="Google Shape;152;p25"/>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53" name="Google Shape;153;p25"/>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54" name="Google Shape;154;p25"/>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55" name="Shape 155"/>
        <p:cNvGrpSpPr/>
        <p:nvPr/>
      </p:nvGrpSpPr>
      <p:grpSpPr>
        <a:xfrm>
          <a:off x="0" y="0"/>
          <a:ext cx="0" cy="0"/>
          <a:chOff x="0" y="0"/>
          <a:chExt cx="0" cy="0"/>
        </a:xfrm>
      </p:grpSpPr>
      <p:pic>
        <p:nvPicPr>
          <p:cNvPr id="156" name="Google Shape;156;p26"/>
          <p:cNvPicPr preferRelativeResize="0"/>
          <p:nvPr/>
        </p:nvPicPr>
        <p:blipFill rotWithShape="1">
          <a:blip r:embed="rId2">
            <a:alphaModFix/>
          </a:blip>
          <a:srcRect b="0" l="0" r="0" t="0"/>
          <a:stretch/>
        </p:blipFill>
        <p:spPr>
          <a:xfrm>
            <a:off x="1191" y="1191"/>
            <a:ext cx="1190" cy="1190"/>
          </a:xfrm>
          <a:prstGeom prst="rect">
            <a:avLst/>
          </a:prstGeom>
          <a:noFill/>
          <a:ln>
            <a:noFill/>
          </a:ln>
        </p:spPr>
      </p:pic>
      <p:pic>
        <p:nvPicPr>
          <p:cNvPr descr="Image" id="157" name="Google Shape;157;p26"/>
          <p:cNvPicPr preferRelativeResize="0"/>
          <p:nvPr/>
        </p:nvPicPr>
        <p:blipFill rotWithShape="1">
          <a:blip r:embed="rId3">
            <a:alphaModFix/>
          </a:blip>
          <a:srcRect b="26814" l="0" r="0" t="26809"/>
          <a:stretch/>
        </p:blipFill>
        <p:spPr>
          <a:xfrm>
            <a:off x="0" y="0"/>
            <a:ext cx="9144002" cy="5143499"/>
          </a:xfrm>
          <a:prstGeom prst="rect">
            <a:avLst/>
          </a:prstGeom>
          <a:noFill/>
          <a:ln>
            <a:noFill/>
          </a:ln>
        </p:spPr>
      </p:pic>
      <p:pic>
        <p:nvPicPr>
          <p:cNvPr descr="Image" id="158" name="Google Shape;158;p26"/>
          <p:cNvPicPr preferRelativeResize="0"/>
          <p:nvPr/>
        </p:nvPicPr>
        <p:blipFill rotWithShape="1">
          <a:blip r:embed="rId4">
            <a:alphaModFix/>
          </a:blip>
          <a:srcRect b="0" l="0" r="0" t="0"/>
          <a:stretch/>
        </p:blipFill>
        <p:spPr>
          <a:xfrm>
            <a:off x="-10594" y="-9526"/>
            <a:ext cx="6059576" cy="5153026"/>
          </a:xfrm>
          <a:prstGeom prst="rect">
            <a:avLst/>
          </a:prstGeom>
          <a:noFill/>
          <a:ln>
            <a:noFill/>
          </a:ln>
        </p:spPr>
      </p:pic>
      <p:cxnSp>
        <p:nvCxnSpPr>
          <p:cNvPr id="159" name="Google Shape;159;p26"/>
          <p:cNvCxnSpPr/>
          <p:nvPr/>
        </p:nvCxnSpPr>
        <p:spPr>
          <a:xfrm>
            <a:off x="5158112" y="2309813"/>
            <a:ext cx="36684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60" name="Google Shape;160;p26"/>
          <p:cNvPicPr preferRelativeResize="0"/>
          <p:nvPr/>
        </p:nvPicPr>
        <p:blipFill rotWithShape="1">
          <a:blip r:embed="rId5">
            <a:alphaModFix/>
          </a:blip>
          <a:srcRect b="0" l="0" r="0" t="0"/>
          <a:stretch/>
        </p:blipFill>
        <p:spPr>
          <a:xfrm>
            <a:off x="5158112" y="2078403"/>
            <a:ext cx="162002" cy="153993"/>
          </a:xfrm>
          <a:prstGeom prst="rect">
            <a:avLst/>
          </a:prstGeom>
          <a:noFill/>
          <a:ln>
            <a:noFill/>
          </a:ln>
        </p:spPr>
      </p:pic>
      <p:pic>
        <p:nvPicPr>
          <p:cNvPr descr="Image" id="161" name="Google Shape;161;p26"/>
          <p:cNvPicPr preferRelativeResize="0"/>
          <p:nvPr/>
        </p:nvPicPr>
        <p:blipFill rotWithShape="1">
          <a:blip r:embed="rId6">
            <a:alphaModFix/>
          </a:blip>
          <a:srcRect b="0" l="0" r="0" t="0"/>
          <a:stretch/>
        </p:blipFill>
        <p:spPr>
          <a:xfrm>
            <a:off x="7116468" y="2067660"/>
            <a:ext cx="116332" cy="175479"/>
          </a:xfrm>
          <a:prstGeom prst="rect">
            <a:avLst/>
          </a:prstGeom>
          <a:noFill/>
          <a:ln>
            <a:noFill/>
          </a:ln>
        </p:spPr>
      </p:pic>
      <p:sp>
        <p:nvSpPr>
          <p:cNvPr id="162" name="Google Shape;162;p26"/>
          <p:cNvSpPr txBox="1"/>
          <p:nvPr/>
        </p:nvSpPr>
        <p:spPr>
          <a:xfrm>
            <a:off x="5158111" y="2433637"/>
            <a:ext cx="3668400" cy="12924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900"/>
              <a:buFont typeface="Arial"/>
              <a:buNone/>
            </a:pPr>
            <a:r>
              <a:rPr b="0" i="0" lang="en" sz="9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sz="1100"/>
          </a:p>
          <a:p>
            <a:pPr indent="0" lvl="0" marL="0" marR="0" rtl="0" algn="just">
              <a:lnSpc>
                <a:spcPct val="100000"/>
              </a:lnSpc>
              <a:spcBef>
                <a:spcPts val="0"/>
              </a:spcBef>
              <a:spcAft>
                <a:spcPts val="0"/>
              </a:spcAft>
              <a:buClr>
                <a:schemeClr val="dk1"/>
              </a:buClr>
              <a:buSzPts val="900"/>
              <a:buFont typeface="Arial"/>
              <a:buNone/>
            </a:pPr>
            <a:r>
              <a:t/>
            </a:r>
            <a:endParaRPr b="0" i="0" sz="9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900"/>
              <a:buFont typeface="Arial"/>
              <a:buNone/>
            </a:pPr>
            <a:r>
              <a:rPr b="0" i="0" lang="en" sz="9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sz="1100"/>
          </a:p>
        </p:txBody>
      </p:sp>
      <p:sp>
        <p:nvSpPr>
          <p:cNvPr id="163" name="Google Shape;163;p26"/>
          <p:cNvSpPr txBox="1"/>
          <p:nvPr>
            <p:ph idx="1" type="subTitle"/>
          </p:nvPr>
        </p:nvSpPr>
        <p:spPr>
          <a:xfrm>
            <a:off x="5158111" y="1586241"/>
            <a:ext cx="3668400" cy="3282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sz="1400">
                <a:solidFill>
                  <a:schemeClr val="dk1"/>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64" name="Google Shape;164;p26"/>
          <p:cNvSpPr txBox="1"/>
          <p:nvPr/>
        </p:nvSpPr>
        <p:spPr>
          <a:xfrm>
            <a:off x="6132375" y="4944038"/>
            <a:ext cx="3011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Nunito"/>
                <a:ea typeface="Nunito"/>
                <a:cs typeface="Nunito"/>
                <a:sym typeface="Nunito"/>
              </a:rPr>
              <a:t>© 2019 KOKO Networks Limited – Proprietary &amp; Confidential </a:t>
            </a:r>
            <a:endParaRPr b="1" sz="1100"/>
          </a:p>
        </p:txBody>
      </p:sp>
      <p:sp>
        <p:nvSpPr>
          <p:cNvPr id="165" name="Google Shape;165;p26"/>
          <p:cNvSpPr txBox="1"/>
          <p:nvPr/>
        </p:nvSpPr>
        <p:spPr>
          <a:xfrm>
            <a:off x="5158111" y="7931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en" sz="2400">
                <a:solidFill>
                  <a:schemeClr val="dk1"/>
                </a:solidFill>
                <a:latin typeface="Nunito SemiBold"/>
                <a:ea typeface="Nunito SemiBold"/>
                <a:cs typeface="Nunito SemiBold"/>
                <a:sym typeface="Nunito SemiBold"/>
              </a:rPr>
              <a:t>For more information, contact:</a:t>
            </a:r>
            <a:endParaRPr b="0" sz="2400">
              <a:solidFill>
                <a:schemeClr val="dk1"/>
              </a:solidFill>
              <a:latin typeface="Nunito SemiBold"/>
              <a:ea typeface="Nunito SemiBold"/>
              <a:cs typeface="Nunito SemiBold"/>
              <a:sym typeface="Nunito SemiBold"/>
            </a:endParaRPr>
          </a:p>
        </p:txBody>
      </p:sp>
      <p:sp>
        <p:nvSpPr>
          <p:cNvPr id="166" name="Google Shape;166;p26"/>
          <p:cNvSpPr txBox="1"/>
          <p:nvPr/>
        </p:nvSpPr>
        <p:spPr>
          <a:xfrm>
            <a:off x="7285584" y="2062494"/>
            <a:ext cx="1495500" cy="1755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Nunito SemiBold"/>
                <a:ea typeface="Nunito SemiBold"/>
                <a:cs typeface="Nunito SemiBold"/>
                <a:sym typeface="Nunito SemiBold"/>
              </a:rPr>
              <a:t>www.kokonetworks.com</a:t>
            </a:r>
            <a:endParaRPr sz="1100"/>
          </a:p>
        </p:txBody>
      </p:sp>
      <p:sp>
        <p:nvSpPr>
          <p:cNvPr id="167" name="Google Shape;167;p26"/>
          <p:cNvSpPr txBox="1"/>
          <p:nvPr/>
        </p:nvSpPr>
        <p:spPr>
          <a:xfrm>
            <a:off x="5336068" y="2062494"/>
            <a:ext cx="1764300" cy="1755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sz="900">
                <a:solidFill>
                  <a:schemeClr val="dk1"/>
                </a:solidFill>
                <a:latin typeface="Nunito SemiBold"/>
                <a:ea typeface="Nunito SemiBold"/>
                <a:cs typeface="Nunito SemiBold"/>
                <a:sym typeface="Nunito SemiBold"/>
              </a:rPr>
              <a:t>enquiries</a:t>
            </a:r>
            <a:r>
              <a:rPr b="0" lang="en" sz="900">
                <a:solidFill>
                  <a:schemeClr val="dk1"/>
                </a:solidFill>
                <a:latin typeface="Nunito SemiBold"/>
                <a:ea typeface="Nunito SemiBold"/>
                <a:cs typeface="Nunito SemiBold"/>
                <a:sym typeface="Nunito SemiBold"/>
              </a:rPr>
              <a:t>@kokonetworks.com</a:t>
            </a:r>
            <a:endParaRPr b="0" sz="9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68" name="Shape 168"/>
        <p:cNvGrpSpPr/>
        <p:nvPr/>
      </p:nvGrpSpPr>
      <p:grpSpPr>
        <a:xfrm>
          <a:off x="0" y="0"/>
          <a:ext cx="0" cy="0"/>
          <a:chOff x="0" y="0"/>
          <a:chExt cx="0" cy="0"/>
        </a:xfrm>
      </p:grpSpPr>
      <p:pic>
        <p:nvPicPr>
          <p:cNvPr descr="Image" id="169" name="Google Shape;169;p27"/>
          <p:cNvPicPr preferRelativeResize="0"/>
          <p:nvPr/>
        </p:nvPicPr>
        <p:blipFill rotWithShape="1">
          <a:blip r:embed="rId2">
            <a:alphaModFix/>
          </a:blip>
          <a:srcRect b="26814" l="0" r="0" t="26809"/>
          <a:stretch/>
        </p:blipFill>
        <p:spPr>
          <a:xfrm>
            <a:off x="0" y="0"/>
            <a:ext cx="9144002" cy="5143499"/>
          </a:xfrm>
          <a:prstGeom prst="rect">
            <a:avLst/>
          </a:prstGeom>
          <a:noFill/>
          <a:ln>
            <a:noFill/>
          </a:ln>
        </p:spPr>
      </p:pic>
      <p:pic>
        <p:nvPicPr>
          <p:cNvPr descr="Image" id="170" name="Google Shape;170;p27"/>
          <p:cNvPicPr preferRelativeResize="0"/>
          <p:nvPr/>
        </p:nvPicPr>
        <p:blipFill rotWithShape="1">
          <a:blip r:embed="rId3">
            <a:alphaModFix/>
          </a:blip>
          <a:srcRect b="0" l="0" r="0" t="0"/>
          <a:stretch/>
        </p:blipFill>
        <p:spPr>
          <a:xfrm>
            <a:off x="-10594" y="-9526"/>
            <a:ext cx="6059576" cy="5153026"/>
          </a:xfrm>
          <a:prstGeom prst="rect">
            <a:avLst/>
          </a:prstGeom>
          <a:noFill/>
          <a:ln>
            <a:noFill/>
          </a:ln>
        </p:spPr>
      </p:pic>
      <p:cxnSp>
        <p:nvCxnSpPr>
          <p:cNvPr id="171" name="Google Shape;171;p27"/>
          <p:cNvCxnSpPr/>
          <p:nvPr/>
        </p:nvCxnSpPr>
        <p:spPr>
          <a:xfrm>
            <a:off x="5158112" y="2309813"/>
            <a:ext cx="36684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72" name="Google Shape;172;p27"/>
          <p:cNvPicPr preferRelativeResize="0"/>
          <p:nvPr/>
        </p:nvPicPr>
        <p:blipFill rotWithShape="1">
          <a:blip r:embed="rId4">
            <a:alphaModFix/>
          </a:blip>
          <a:srcRect b="0" l="0" r="0" t="0"/>
          <a:stretch/>
        </p:blipFill>
        <p:spPr>
          <a:xfrm>
            <a:off x="5158112" y="2078403"/>
            <a:ext cx="162002" cy="153993"/>
          </a:xfrm>
          <a:prstGeom prst="rect">
            <a:avLst/>
          </a:prstGeom>
          <a:noFill/>
          <a:ln>
            <a:noFill/>
          </a:ln>
        </p:spPr>
      </p:pic>
      <p:pic>
        <p:nvPicPr>
          <p:cNvPr descr="Image" id="173" name="Google Shape;173;p27"/>
          <p:cNvPicPr preferRelativeResize="0"/>
          <p:nvPr/>
        </p:nvPicPr>
        <p:blipFill rotWithShape="1">
          <a:blip r:embed="rId5">
            <a:alphaModFix/>
          </a:blip>
          <a:srcRect b="0" l="0" r="0" t="0"/>
          <a:stretch/>
        </p:blipFill>
        <p:spPr>
          <a:xfrm>
            <a:off x="7116468" y="2067660"/>
            <a:ext cx="116332" cy="175479"/>
          </a:xfrm>
          <a:prstGeom prst="rect">
            <a:avLst/>
          </a:prstGeom>
          <a:noFill/>
          <a:ln>
            <a:noFill/>
          </a:ln>
        </p:spPr>
      </p:pic>
      <p:sp>
        <p:nvSpPr>
          <p:cNvPr id="174" name="Google Shape;174;p27"/>
          <p:cNvSpPr txBox="1"/>
          <p:nvPr/>
        </p:nvSpPr>
        <p:spPr>
          <a:xfrm>
            <a:off x="7285584" y="2062494"/>
            <a:ext cx="1495500" cy="1755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Nunito SemiBold"/>
                <a:ea typeface="Nunito SemiBold"/>
                <a:cs typeface="Nunito SemiBold"/>
                <a:sym typeface="Nunito SemiBold"/>
              </a:rPr>
              <a:t>www.kokonetworks.com</a:t>
            </a:r>
            <a:endParaRPr sz="1100"/>
          </a:p>
        </p:txBody>
      </p:sp>
      <p:sp>
        <p:nvSpPr>
          <p:cNvPr id="175" name="Google Shape;175;p27"/>
          <p:cNvSpPr txBox="1"/>
          <p:nvPr/>
        </p:nvSpPr>
        <p:spPr>
          <a:xfrm>
            <a:off x="5336068" y="2062494"/>
            <a:ext cx="1764300" cy="1755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sz="900">
                <a:solidFill>
                  <a:schemeClr val="dk1"/>
                </a:solidFill>
                <a:latin typeface="Nunito SemiBold"/>
                <a:ea typeface="Nunito SemiBold"/>
                <a:cs typeface="Nunito SemiBold"/>
                <a:sym typeface="Nunito SemiBold"/>
              </a:rPr>
              <a:t>enquiries</a:t>
            </a:r>
            <a:r>
              <a:rPr b="0" lang="en" sz="900">
                <a:solidFill>
                  <a:schemeClr val="dk1"/>
                </a:solidFill>
                <a:latin typeface="Nunito SemiBold"/>
                <a:ea typeface="Nunito SemiBold"/>
                <a:cs typeface="Nunito SemiBold"/>
                <a:sym typeface="Nunito SemiBold"/>
              </a:rPr>
              <a:t>@kokonetworks.com</a:t>
            </a:r>
            <a:endParaRPr b="0" sz="900">
              <a:solidFill>
                <a:schemeClr val="dk1"/>
              </a:solidFill>
              <a:latin typeface="Nunito SemiBold"/>
              <a:ea typeface="Nunito SemiBold"/>
              <a:cs typeface="Nunito SemiBold"/>
              <a:sym typeface="Nunito SemiBold"/>
            </a:endParaRPr>
          </a:p>
        </p:txBody>
      </p:sp>
      <p:sp>
        <p:nvSpPr>
          <p:cNvPr id="176" name="Google Shape;176;p27"/>
          <p:cNvSpPr txBox="1"/>
          <p:nvPr>
            <p:ph idx="1" type="subTitle"/>
          </p:nvPr>
        </p:nvSpPr>
        <p:spPr>
          <a:xfrm>
            <a:off x="5142323" y="2476091"/>
            <a:ext cx="3668400" cy="357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sz="1800">
                <a:solidFill>
                  <a:schemeClr val="dk1"/>
                </a:solidFill>
                <a:latin typeface="Nunito SemiBold"/>
                <a:ea typeface="Nunito SemiBold"/>
                <a:cs typeface="Nunito SemiBold"/>
                <a:sym typeface="Nunito SemiBold"/>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77" name="Google Shape;177;p27"/>
          <p:cNvSpPr txBox="1"/>
          <p:nvPr/>
        </p:nvSpPr>
        <p:spPr>
          <a:xfrm>
            <a:off x="5158111" y="10979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en" sz="2400">
                <a:solidFill>
                  <a:schemeClr val="dk1"/>
                </a:solidFill>
                <a:latin typeface="Nunito SemiBold"/>
                <a:ea typeface="Nunito SemiBold"/>
                <a:cs typeface="Nunito SemiBold"/>
                <a:sym typeface="Nunito SemiBold"/>
              </a:rPr>
              <a:t>For more information, contact:</a:t>
            </a:r>
            <a:endParaRPr b="0" sz="2400">
              <a:solidFill>
                <a:schemeClr val="dk1"/>
              </a:solidFill>
              <a:latin typeface="Nunito SemiBold"/>
              <a:ea typeface="Nunito SemiBold"/>
              <a:cs typeface="Nunito SemiBold"/>
              <a:sym typeface="Nunito SemiBold"/>
            </a:endParaRPr>
          </a:p>
        </p:txBody>
      </p:sp>
      <p:sp>
        <p:nvSpPr>
          <p:cNvPr id="178" name="Google Shape;178;p27"/>
          <p:cNvSpPr txBox="1"/>
          <p:nvPr/>
        </p:nvSpPr>
        <p:spPr>
          <a:xfrm>
            <a:off x="6132375" y="4944038"/>
            <a:ext cx="3011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Nunito"/>
                <a:ea typeface="Nunito"/>
                <a:cs typeface="Nunito"/>
                <a:sym typeface="Nunito"/>
              </a:rPr>
              <a:t>© 2019 KOKO Networks Limited – Proprietary &amp; Confidential </a:t>
            </a:r>
            <a:endParaRPr b="1" sz="110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79" name="Shape 179"/>
        <p:cNvGrpSpPr/>
        <p:nvPr/>
      </p:nvGrpSpPr>
      <p:grpSpPr>
        <a:xfrm>
          <a:off x="0" y="0"/>
          <a:ext cx="0" cy="0"/>
          <a:chOff x="0" y="0"/>
          <a:chExt cx="0" cy="0"/>
        </a:xfrm>
      </p:grpSpPr>
      <p:pic>
        <p:nvPicPr>
          <p:cNvPr descr="Image" id="180" name="Google Shape;180;p28"/>
          <p:cNvPicPr preferRelativeResize="0"/>
          <p:nvPr/>
        </p:nvPicPr>
        <p:blipFill rotWithShape="1">
          <a:blip r:embed="rId2">
            <a:alphaModFix/>
          </a:blip>
          <a:srcRect b="26814" l="0" r="0" t="26809"/>
          <a:stretch/>
        </p:blipFill>
        <p:spPr>
          <a:xfrm>
            <a:off x="0" y="0"/>
            <a:ext cx="9144002" cy="5143499"/>
          </a:xfrm>
          <a:prstGeom prst="rect">
            <a:avLst/>
          </a:prstGeom>
          <a:noFill/>
          <a:ln>
            <a:noFill/>
          </a:ln>
        </p:spPr>
      </p:pic>
      <p:pic>
        <p:nvPicPr>
          <p:cNvPr descr="Image" id="181" name="Google Shape;181;p28"/>
          <p:cNvPicPr preferRelativeResize="0"/>
          <p:nvPr/>
        </p:nvPicPr>
        <p:blipFill rotWithShape="1">
          <a:blip r:embed="rId3">
            <a:alphaModFix/>
          </a:blip>
          <a:srcRect b="0" l="0" r="0" t="0"/>
          <a:stretch/>
        </p:blipFill>
        <p:spPr>
          <a:xfrm>
            <a:off x="-10594" y="-9526"/>
            <a:ext cx="6059576" cy="5153026"/>
          </a:xfrm>
          <a:prstGeom prst="rect">
            <a:avLst/>
          </a:prstGeom>
          <a:noFill/>
          <a:ln>
            <a:noFill/>
          </a:ln>
        </p:spPr>
      </p:pic>
      <p:sp>
        <p:nvSpPr>
          <p:cNvPr id="182" name="Google Shape;182;p28"/>
          <p:cNvSpPr txBox="1"/>
          <p:nvPr>
            <p:ph idx="1" type="subTitle"/>
          </p:nvPr>
        </p:nvSpPr>
        <p:spPr>
          <a:xfrm>
            <a:off x="5142323" y="1864916"/>
            <a:ext cx="3668400" cy="357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sz="1800">
                <a:solidFill>
                  <a:schemeClr val="dk1"/>
                </a:solidFill>
                <a:latin typeface="Nunito SemiBold"/>
                <a:ea typeface="Nunito SemiBold"/>
                <a:cs typeface="Nunito SemiBold"/>
                <a:sym typeface="Nunito SemiBold"/>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83" name="Google Shape;183;p28"/>
          <p:cNvSpPr txBox="1"/>
          <p:nvPr/>
        </p:nvSpPr>
        <p:spPr>
          <a:xfrm>
            <a:off x="5158111" y="10979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en" sz="2400">
                <a:solidFill>
                  <a:schemeClr val="dk1"/>
                </a:solidFill>
                <a:latin typeface="Nunito SemiBold"/>
                <a:ea typeface="Nunito SemiBold"/>
                <a:cs typeface="Nunito SemiBold"/>
                <a:sym typeface="Nunito SemiBold"/>
              </a:rPr>
              <a:t>For more information, contact:</a:t>
            </a:r>
            <a:endParaRPr b="0" sz="2400">
              <a:solidFill>
                <a:schemeClr val="dk1"/>
              </a:solidFill>
              <a:latin typeface="Nunito SemiBold"/>
              <a:ea typeface="Nunito SemiBold"/>
              <a:cs typeface="Nunito SemiBold"/>
              <a:sym typeface="Nunito SemiBold"/>
            </a:endParaRPr>
          </a:p>
        </p:txBody>
      </p:sp>
      <p:sp>
        <p:nvSpPr>
          <p:cNvPr id="184" name="Google Shape;184;p28"/>
          <p:cNvSpPr txBox="1"/>
          <p:nvPr/>
        </p:nvSpPr>
        <p:spPr>
          <a:xfrm>
            <a:off x="6132375" y="4944038"/>
            <a:ext cx="3011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Nunito"/>
                <a:ea typeface="Nunito"/>
                <a:cs typeface="Nunito"/>
                <a:sym typeface="Nunito"/>
              </a:rPr>
              <a:t>© 2019 KOKO Networks Limited – Proprietary &amp; Confidential </a:t>
            </a:r>
            <a:endParaRPr b="1" sz="110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85" name="Shape 185"/>
        <p:cNvGrpSpPr/>
        <p:nvPr/>
      </p:nvGrpSpPr>
      <p:grpSpPr>
        <a:xfrm>
          <a:off x="0" y="0"/>
          <a:ext cx="0" cy="0"/>
          <a:chOff x="0" y="0"/>
          <a:chExt cx="0" cy="0"/>
        </a:xfrm>
      </p:grpSpPr>
      <p:pic>
        <p:nvPicPr>
          <p:cNvPr id="186" name="Google Shape;186;p29"/>
          <p:cNvPicPr preferRelativeResize="0"/>
          <p:nvPr/>
        </p:nvPicPr>
        <p:blipFill rotWithShape="1">
          <a:blip r:embed="rId2">
            <a:alphaModFix/>
          </a:blip>
          <a:srcRect b="0" l="0" r="0" t="0"/>
          <a:stretch/>
        </p:blipFill>
        <p:spPr>
          <a:xfrm>
            <a:off x="1" y="0"/>
            <a:ext cx="9148464" cy="5143500"/>
          </a:xfrm>
          <a:prstGeom prst="rect">
            <a:avLst/>
          </a:prstGeom>
          <a:noFill/>
          <a:ln>
            <a:noFill/>
          </a:ln>
        </p:spPr>
      </p:pic>
      <p:pic>
        <p:nvPicPr>
          <p:cNvPr descr="Image" id="187" name="Google Shape;187;p29"/>
          <p:cNvPicPr preferRelativeResize="0"/>
          <p:nvPr/>
        </p:nvPicPr>
        <p:blipFill rotWithShape="1">
          <a:blip r:embed="rId3">
            <a:alphaModFix/>
          </a:blip>
          <a:srcRect b="0" l="0" r="0" t="0"/>
          <a:stretch/>
        </p:blipFill>
        <p:spPr>
          <a:xfrm>
            <a:off x="352424" y="211981"/>
            <a:ext cx="1425937" cy="1849097"/>
          </a:xfrm>
          <a:prstGeom prst="rect">
            <a:avLst/>
          </a:prstGeom>
          <a:noFill/>
          <a:ln>
            <a:noFill/>
          </a:ln>
        </p:spPr>
      </p:pic>
      <p:cxnSp>
        <p:nvCxnSpPr>
          <p:cNvPr id="188" name="Google Shape;188;p29"/>
          <p:cNvCxnSpPr/>
          <p:nvPr/>
        </p:nvCxnSpPr>
        <p:spPr>
          <a:xfrm>
            <a:off x="5133239" y="2061078"/>
            <a:ext cx="3658200" cy="0"/>
          </a:xfrm>
          <a:prstGeom prst="straightConnector1">
            <a:avLst/>
          </a:prstGeom>
          <a:noFill/>
          <a:ln cap="flat" cmpd="sng" w="12700">
            <a:solidFill>
              <a:srgbClr val="000000"/>
            </a:solidFill>
            <a:prstDash val="solid"/>
            <a:miter lim="400000"/>
            <a:headEnd len="sm" w="sm" type="none"/>
            <a:tailEnd len="sm" w="sm" type="none"/>
          </a:ln>
        </p:spPr>
      </p:cxnSp>
      <p:cxnSp>
        <p:nvCxnSpPr>
          <p:cNvPr id="189" name="Google Shape;189;p29"/>
          <p:cNvCxnSpPr/>
          <p:nvPr/>
        </p:nvCxnSpPr>
        <p:spPr>
          <a:xfrm>
            <a:off x="4163162" y="2061078"/>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90" name="Google Shape;190;p29"/>
          <p:cNvSpPr txBox="1"/>
          <p:nvPr>
            <p:ph idx="1" type="subTitle"/>
          </p:nvPr>
        </p:nvSpPr>
        <p:spPr>
          <a:xfrm>
            <a:off x="5464969" y="2302130"/>
            <a:ext cx="3326700" cy="26004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Font typeface="Arial"/>
              <a:buChar char="•"/>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91" name="Google Shape;191;p29"/>
          <p:cNvSpPr txBox="1"/>
          <p:nvPr/>
        </p:nvSpPr>
        <p:spPr>
          <a:xfrm>
            <a:off x="-1" y="4942816"/>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800">
                <a:solidFill>
                  <a:schemeClr val="lt1"/>
                </a:solidFill>
                <a:latin typeface="Nunito"/>
                <a:ea typeface="Nunito"/>
                <a:cs typeface="Nunito"/>
                <a:sym typeface="Nunito"/>
              </a:rPr>
              <a:t>© 2019 KOKO Networks Limited – Proprietary &amp; Confidential </a:t>
            </a:r>
            <a:endParaRPr sz="1100"/>
          </a:p>
        </p:txBody>
      </p:sp>
      <p:sp>
        <p:nvSpPr>
          <p:cNvPr id="192" name="Google Shape;192;p29"/>
          <p:cNvSpPr txBox="1"/>
          <p:nvPr/>
        </p:nvSpPr>
        <p:spPr>
          <a:xfrm>
            <a:off x="5245894" y="1591258"/>
            <a:ext cx="3326700" cy="515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2700">
                <a:solidFill>
                  <a:schemeClr val="dk1"/>
                </a:solidFill>
                <a:latin typeface="Nunito SemiBold"/>
                <a:ea typeface="Nunito SemiBold"/>
                <a:cs typeface="Nunito SemiBold"/>
                <a:sym typeface="Nunito SemiBold"/>
              </a:rPr>
              <a:t>Table of Contents</a:t>
            </a:r>
            <a:endParaRPr sz="110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93" name="Shape 193"/>
        <p:cNvGrpSpPr/>
        <p:nvPr/>
      </p:nvGrpSpPr>
      <p:grpSpPr>
        <a:xfrm>
          <a:off x="0" y="0"/>
          <a:ext cx="0" cy="0"/>
          <a:chOff x="0" y="0"/>
          <a:chExt cx="0" cy="0"/>
        </a:xfrm>
      </p:grpSpPr>
      <p:pic>
        <p:nvPicPr>
          <p:cNvPr descr="Image" id="194" name="Google Shape;194;p30"/>
          <p:cNvPicPr preferRelativeResize="0"/>
          <p:nvPr/>
        </p:nvPicPr>
        <p:blipFill rotWithShape="1">
          <a:blip r:embed="rId2">
            <a:alphaModFix/>
          </a:blip>
          <a:srcRect b="0" l="0" r="0" t="0"/>
          <a:stretch/>
        </p:blipFill>
        <p:spPr>
          <a:xfrm>
            <a:off x="-1" y="1"/>
            <a:ext cx="900113" cy="707230"/>
          </a:xfrm>
          <a:prstGeom prst="rect">
            <a:avLst/>
          </a:prstGeom>
          <a:noFill/>
          <a:ln>
            <a:noFill/>
          </a:ln>
        </p:spPr>
      </p:pic>
      <p:pic>
        <p:nvPicPr>
          <p:cNvPr descr="Image" id="195" name="Google Shape;195;p30"/>
          <p:cNvPicPr preferRelativeResize="0"/>
          <p:nvPr/>
        </p:nvPicPr>
        <p:blipFill rotWithShape="1">
          <a:blip r:embed="rId3">
            <a:alphaModFix/>
          </a:blip>
          <a:srcRect b="0" l="0" r="0" t="0"/>
          <a:stretch/>
        </p:blipFill>
        <p:spPr>
          <a:xfrm>
            <a:off x="116347" y="113911"/>
            <a:ext cx="320113" cy="415110"/>
          </a:xfrm>
          <a:prstGeom prst="rect">
            <a:avLst/>
          </a:prstGeom>
          <a:noFill/>
          <a:ln>
            <a:noFill/>
          </a:ln>
        </p:spPr>
      </p:pic>
      <p:cxnSp>
        <p:nvCxnSpPr>
          <p:cNvPr id="196" name="Google Shape;196;p30"/>
          <p:cNvCxnSpPr/>
          <p:nvPr/>
        </p:nvCxnSpPr>
        <p:spPr>
          <a:xfrm>
            <a:off x="0" y="703247"/>
            <a:ext cx="9150300" cy="0"/>
          </a:xfrm>
          <a:prstGeom prst="straightConnector1">
            <a:avLst/>
          </a:prstGeom>
          <a:noFill/>
          <a:ln cap="flat" cmpd="sng" w="19050">
            <a:solidFill>
              <a:srgbClr val="65D9F8"/>
            </a:solidFill>
            <a:prstDash val="solid"/>
            <a:miter lim="400000"/>
            <a:headEnd len="sm" w="sm" type="none"/>
            <a:tailEnd len="sm" w="sm" type="none"/>
          </a:ln>
        </p:spPr>
      </p:cxnSp>
      <p:sp>
        <p:nvSpPr>
          <p:cNvPr id="197" name="Google Shape;197;p30"/>
          <p:cNvSpPr txBox="1"/>
          <p:nvPr>
            <p:ph type="title"/>
          </p:nvPr>
        </p:nvSpPr>
        <p:spPr>
          <a:xfrm>
            <a:off x="900113" y="68582"/>
            <a:ext cx="7899900" cy="5880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4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pic>
        <p:nvPicPr>
          <p:cNvPr descr="Image" id="198" name="Google Shape;198;p30"/>
          <p:cNvPicPr preferRelativeResize="0"/>
          <p:nvPr/>
        </p:nvPicPr>
        <p:blipFill rotWithShape="1">
          <a:blip r:embed="rId2">
            <a:alphaModFix/>
          </a:blip>
          <a:srcRect b="0" l="0" r="0" t="0"/>
          <a:stretch/>
        </p:blipFill>
        <p:spPr>
          <a:xfrm rot="10800000">
            <a:off x="8645044" y="4800601"/>
            <a:ext cx="505189" cy="342899"/>
          </a:xfrm>
          <a:prstGeom prst="rect">
            <a:avLst/>
          </a:prstGeom>
          <a:noFill/>
          <a:ln>
            <a:noFill/>
          </a:ln>
        </p:spPr>
      </p:pic>
      <p:sp>
        <p:nvSpPr>
          <p:cNvPr id="199" name="Google Shape;199;p30"/>
          <p:cNvSpPr txBox="1"/>
          <p:nvPr/>
        </p:nvSpPr>
        <p:spPr>
          <a:xfrm>
            <a:off x="-1" y="4952691"/>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800">
                <a:solidFill>
                  <a:schemeClr val="dk1"/>
                </a:solidFill>
                <a:latin typeface="Nunito"/>
                <a:ea typeface="Nunito"/>
                <a:cs typeface="Nunito"/>
                <a:sym typeface="Nunito"/>
              </a:rPr>
              <a:t>© 2019 KOKO Networks Limited – Proprietary &amp; Confidential </a:t>
            </a:r>
            <a:endParaRPr sz="1100"/>
          </a:p>
        </p:txBody>
      </p:sp>
      <p:cxnSp>
        <p:nvCxnSpPr>
          <p:cNvPr id="200" name="Google Shape;200;p30"/>
          <p:cNvCxnSpPr/>
          <p:nvPr/>
        </p:nvCxnSpPr>
        <p:spPr>
          <a:xfrm>
            <a:off x="-1" y="4790417"/>
            <a:ext cx="9148500" cy="10200"/>
          </a:xfrm>
          <a:prstGeom prst="straightConnector1">
            <a:avLst/>
          </a:prstGeom>
          <a:noFill/>
          <a:ln cap="flat" cmpd="sng" w="12700">
            <a:solidFill>
              <a:srgbClr val="000000"/>
            </a:solidFill>
            <a:prstDash val="solid"/>
            <a:miter lim="400000"/>
            <a:headEnd len="sm" w="sm" type="none"/>
            <a:tailEnd len="sm" w="sm" type="none"/>
          </a:ln>
        </p:spPr>
      </p:cxnSp>
      <p:sp>
        <p:nvSpPr>
          <p:cNvPr id="201" name="Google Shape;201;p30"/>
          <p:cNvSpPr txBox="1"/>
          <p:nvPr>
            <p:ph idx="12" type="sldNum"/>
          </p:nvPr>
        </p:nvSpPr>
        <p:spPr>
          <a:xfrm>
            <a:off x="8799957" y="4810783"/>
            <a:ext cx="344100" cy="3327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3.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5" Type="http://schemas.openxmlformats.org/officeDocument/2006/relationships/slideLayout" Target="../slideLayouts/slideLayout15.xml"/><Relationship Id="rId19" Type="http://schemas.openxmlformats.org/officeDocument/2006/relationships/theme" Target="../theme/theme1.xml"/><Relationship Id="rId6" Type="http://schemas.openxmlformats.org/officeDocument/2006/relationships/slideLayout" Target="../slideLayouts/slideLayout16.xml"/><Relationship Id="rId18" Type="http://schemas.openxmlformats.org/officeDocument/2006/relationships/slideLayout" Target="../slideLayouts/slideLayout28.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1">
            <a:alphaModFix/>
          </a:blip>
          <a:srcRect b="0" l="0" r="0" t="0"/>
          <a:stretch/>
        </p:blipFill>
        <p:spPr>
          <a:xfrm>
            <a:off x="1191" y="1191"/>
            <a:ext cx="1190" cy="1190"/>
          </a:xfrm>
          <a:prstGeom prst="rect">
            <a:avLst/>
          </a:prstGeom>
          <a:noFill/>
          <a:ln>
            <a:noFill/>
          </a:ln>
        </p:spPr>
      </p:pic>
      <p:sp>
        <p:nvSpPr>
          <p:cNvPr id="52" name="Google Shape;52;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9pPr>
          </a:lstStyle>
          <a:p/>
        </p:txBody>
      </p:sp>
      <p:sp>
        <p:nvSpPr>
          <p:cNvPr id="53" name="Google Shape;53;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Nunito SemiBold"/>
              <a:buChar char="•"/>
              <a:defRPr i="0" sz="2100" u="none" cap="none" strike="noStrike">
                <a:solidFill>
                  <a:schemeClr val="dk1"/>
                </a:solidFill>
                <a:latin typeface="Nunito SemiBold"/>
                <a:ea typeface="Nunito SemiBold"/>
                <a:cs typeface="Nunito SemiBold"/>
                <a:sym typeface="Nunito SemiBold"/>
              </a:defRPr>
            </a:lvl1pPr>
            <a:lvl2pPr indent="-342900" lvl="1" marL="914400" marR="0" rtl="0" algn="l">
              <a:lnSpc>
                <a:spcPct val="90000"/>
              </a:lnSpc>
              <a:spcBef>
                <a:spcPts val="4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2pPr>
            <a:lvl3pPr indent="-323850" lvl="2" marL="1371600" marR="0" rtl="0" algn="l">
              <a:lnSpc>
                <a:spcPct val="90000"/>
              </a:lnSpc>
              <a:spcBef>
                <a:spcPts val="400"/>
              </a:spcBef>
              <a:spcAft>
                <a:spcPts val="0"/>
              </a:spcAft>
              <a:buClr>
                <a:schemeClr val="dk1"/>
              </a:buClr>
              <a:buSzPts val="1500"/>
              <a:buFont typeface="Nunito SemiBold"/>
              <a:buChar char="•"/>
              <a:defRPr i="0" sz="1500" u="none" cap="none" strike="noStrike">
                <a:solidFill>
                  <a:schemeClr val="dk1"/>
                </a:solidFill>
                <a:latin typeface="Nunito SemiBold"/>
                <a:ea typeface="Nunito SemiBold"/>
                <a:cs typeface="Nunito SemiBold"/>
                <a:sym typeface="Nunito SemiBold"/>
              </a:defRPr>
            </a:lvl3pPr>
            <a:lvl4pPr indent="-317500" lvl="3" marL="18288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4pPr>
            <a:lvl5pPr indent="-317500" lvl="4" marL="22860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5pPr>
            <a:lvl6pPr indent="-317500" lvl="5" marL="27432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6pPr>
            <a:lvl7pPr indent="-317500" lvl="6" marL="32004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7pPr>
            <a:lvl8pPr indent="-317500" lvl="7" marL="36576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8pPr>
            <a:lvl9pPr indent="-317500" lvl="8" marL="41148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9pPr>
          </a:lstStyle>
          <a:p/>
        </p:txBody>
      </p:sp>
      <p:sp>
        <p:nvSpPr>
          <p:cNvPr id="54" name="Google Shape;54;p13"/>
          <p:cNvSpPr txBox="1"/>
          <p:nvPr>
            <p:ph idx="12" type="sldNum"/>
          </p:nvPr>
        </p:nvSpPr>
        <p:spPr>
          <a:xfrm>
            <a:off x="8556784" y="4749851"/>
            <a:ext cx="548700" cy="393600"/>
          </a:xfrm>
          <a:prstGeom prst="rect">
            <a:avLst/>
          </a:prstGeom>
          <a:noFill/>
          <a:ln>
            <a:noFill/>
          </a:ln>
        </p:spPr>
        <p:txBody>
          <a:bodyPr anchorCtr="0" anchor="t" bIns="68575" lIns="68575" spcFirstLastPara="1" rIns="68575" wrap="square" tIns="68575">
            <a:noAutofit/>
          </a:bodyPr>
          <a:lstStyle>
            <a:lvl1pPr lvl="0" rtl="0" algn="r">
              <a:buNone/>
              <a:defRPr sz="1000">
                <a:solidFill>
                  <a:schemeClr val="dk1"/>
                </a:solidFill>
                <a:latin typeface="Nunito SemiBold"/>
                <a:ea typeface="Nunito SemiBold"/>
                <a:cs typeface="Nunito SemiBold"/>
                <a:sym typeface="Nunito SemiBold"/>
              </a:defRPr>
            </a:lvl1pPr>
            <a:lvl2pPr lvl="1" rtl="0" algn="r">
              <a:buNone/>
              <a:defRPr sz="1000">
                <a:solidFill>
                  <a:schemeClr val="dk1"/>
                </a:solidFill>
                <a:latin typeface="Nunito SemiBold"/>
                <a:ea typeface="Nunito SemiBold"/>
                <a:cs typeface="Nunito SemiBold"/>
                <a:sym typeface="Nunito SemiBold"/>
              </a:defRPr>
            </a:lvl2pPr>
            <a:lvl3pPr lvl="2" rtl="0" algn="r">
              <a:buNone/>
              <a:defRPr sz="1000">
                <a:solidFill>
                  <a:schemeClr val="dk1"/>
                </a:solidFill>
                <a:latin typeface="Nunito SemiBold"/>
                <a:ea typeface="Nunito SemiBold"/>
                <a:cs typeface="Nunito SemiBold"/>
                <a:sym typeface="Nunito SemiBold"/>
              </a:defRPr>
            </a:lvl3pPr>
            <a:lvl4pPr lvl="3" rtl="0" algn="r">
              <a:buNone/>
              <a:defRPr sz="1000">
                <a:solidFill>
                  <a:schemeClr val="dk1"/>
                </a:solidFill>
                <a:latin typeface="Nunito SemiBold"/>
                <a:ea typeface="Nunito SemiBold"/>
                <a:cs typeface="Nunito SemiBold"/>
                <a:sym typeface="Nunito SemiBold"/>
              </a:defRPr>
            </a:lvl4pPr>
            <a:lvl5pPr lvl="4" rtl="0" algn="r">
              <a:buNone/>
              <a:defRPr sz="1000">
                <a:solidFill>
                  <a:schemeClr val="dk1"/>
                </a:solidFill>
                <a:latin typeface="Nunito SemiBold"/>
                <a:ea typeface="Nunito SemiBold"/>
                <a:cs typeface="Nunito SemiBold"/>
                <a:sym typeface="Nunito SemiBold"/>
              </a:defRPr>
            </a:lvl5pPr>
            <a:lvl6pPr lvl="5" rtl="0" algn="r">
              <a:buNone/>
              <a:defRPr sz="1000">
                <a:solidFill>
                  <a:schemeClr val="dk1"/>
                </a:solidFill>
                <a:latin typeface="Nunito SemiBold"/>
                <a:ea typeface="Nunito SemiBold"/>
                <a:cs typeface="Nunito SemiBold"/>
                <a:sym typeface="Nunito SemiBold"/>
              </a:defRPr>
            </a:lvl6pPr>
            <a:lvl7pPr lvl="6" rtl="0" algn="r">
              <a:buNone/>
              <a:defRPr sz="1000">
                <a:solidFill>
                  <a:schemeClr val="dk1"/>
                </a:solidFill>
                <a:latin typeface="Nunito SemiBold"/>
                <a:ea typeface="Nunito SemiBold"/>
                <a:cs typeface="Nunito SemiBold"/>
                <a:sym typeface="Nunito SemiBold"/>
              </a:defRPr>
            </a:lvl7pPr>
            <a:lvl8pPr lvl="7" rtl="0" algn="r">
              <a:buNone/>
              <a:defRPr sz="1000">
                <a:solidFill>
                  <a:schemeClr val="dk1"/>
                </a:solidFill>
                <a:latin typeface="Nunito SemiBold"/>
                <a:ea typeface="Nunito SemiBold"/>
                <a:cs typeface="Nunito SemiBold"/>
                <a:sym typeface="Nunito SemiBold"/>
              </a:defRPr>
            </a:lvl8pPr>
            <a:lvl9pPr lvl="8" rtl="0" algn="r">
              <a:buNone/>
              <a:defRPr sz="10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docs.google.com/document/d/14JoFalyO4vl7tVKYY6n6Uo_wAdODeOBBdDKMGrD7dRM/edit" TargetMode="External"/><Relationship Id="rId4" Type="http://schemas.openxmlformats.org/officeDocument/2006/relationships/hyperlink" Target="https://docs.google.com/spreadsheets/d/1QwLEbO82bqOINFGQi8WFy2nVbflT6TJKLsIsZ8jlqPU/edit#gid=1416103368"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hyperlink" Target="https://docs.google.com/spreadsheets/d/1QwLEbO82bqOINFGQi8WFy2nVbflT6TJKLsIsZ8jlqPU/edit#gid=192042455" TargetMode="External"/><Relationship Id="rId4" Type="http://schemas.openxmlformats.org/officeDocument/2006/relationships/hyperlink" Target="https://docs.google.com/spreadsheets/d/1QwLEbO82bqOINFGQi8WFy2nVbflT6TJKLsIsZ8jlqPU/edit#gid=192042455"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1"/>
          <p:cNvSpPr txBox="1"/>
          <p:nvPr>
            <p:ph type="title"/>
          </p:nvPr>
        </p:nvSpPr>
        <p:spPr>
          <a:xfrm>
            <a:off x="4267749" y="2012238"/>
            <a:ext cx="4452900" cy="559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None/>
            </a:pPr>
            <a:r>
              <a:rPr lang="en"/>
              <a:t>                   </a:t>
            </a:r>
            <a:endParaRPr/>
          </a:p>
          <a:p>
            <a:pPr indent="0" lvl="0" marL="0" rtl="0" algn="l">
              <a:lnSpc>
                <a:spcPct val="90000"/>
              </a:lnSpc>
              <a:spcBef>
                <a:spcPts val="0"/>
              </a:spcBef>
              <a:spcAft>
                <a:spcPts val="0"/>
              </a:spcAft>
              <a:buNone/>
            </a:pPr>
            <a:r>
              <a:rPr lang="en"/>
              <a:t>     INVENTORY MANAGEMENT</a:t>
            </a:r>
            <a:endParaRPr/>
          </a:p>
        </p:txBody>
      </p:sp>
      <p:sp>
        <p:nvSpPr>
          <p:cNvPr id="207" name="Google Shape;207;p31"/>
          <p:cNvSpPr txBox="1"/>
          <p:nvPr>
            <p:ph idx="1" type="subTitle"/>
          </p:nvPr>
        </p:nvSpPr>
        <p:spPr>
          <a:xfrm>
            <a:off x="4693443" y="2783527"/>
            <a:ext cx="4027200" cy="5595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1800"/>
              <a:buNone/>
            </a:pPr>
            <a:r>
              <a:rPr lang="en"/>
              <a:t>Inventory management Process Improvement Plan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0"/>
          <p:cNvSpPr txBox="1"/>
          <p:nvPr>
            <p:ph idx="12" type="sldNum"/>
          </p:nvPr>
        </p:nvSpPr>
        <p:spPr>
          <a:xfrm>
            <a:off x="8828325" y="4800694"/>
            <a:ext cx="320100" cy="342900"/>
          </a:xfrm>
          <a:prstGeom prst="rect">
            <a:avLst/>
          </a:prstGeom>
        </p:spPr>
        <p:txBody>
          <a:bodyPr anchorCtr="0" anchor="t" bIns="68575" lIns="68575" spcFirstLastPara="1" rIns="68575" wrap="square" tIns="68575">
            <a:noAutofit/>
          </a:bodyPr>
          <a:lstStyle/>
          <a:p>
            <a:pPr indent="0" lvl="0" marL="0" rtl="0" algn="ctr">
              <a:spcBef>
                <a:spcPts val="0"/>
              </a:spcBef>
              <a:spcAft>
                <a:spcPts val="0"/>
              </a:spcAft>
              <a:buNone/>
            </a:pPr>
            <a:fld id="{00000000-1234-1234-1234-123412341234}" type="slidenum">
              <a:rPr lang="en"/>
              <a:t>‹#›</a:t>
            </a:fld>
            <a:endParaRPr/>
          </a:p>
        </p:txBody>
      </p:sp>
      <p:sp>
        <p:nvSpPr>
          <p:cNvPr id="274" name="Google Shape;274;p40"/>
          <p:cNvSpPr txBox="1"/>
          <p:nvPr/>
        </p:nvSpPr>
        <p:spPr>
          <a:xfrm>
            <a:off x="1038038" y="123188"/>
            <a:ext cx="7338300" cy="503400"/>
          </a:xfrm>
          <a:prstGeom prst="rect">
            <a:avLst/>
          </a:prstGeom>
          <a:noFill/>
          <a:ln>
            <a:noFill/>
          </a:ln>
        </p:spPr>
        <p:txBody>
          <a:bodyPr anchorCtr="0" anchor="t" bIns="68575" lIns="68575" spcFirstLastPara="1" rIns="68575" wrap="square" tIns="68575">
            <a:noAutofit/>
          </a:bodyPr>
          <a:lstStyle/>
          <a:p>
            <a:pPr indent="0" lvl="0" marL="0" rtl="0" algn="l">
              <a:lnSpc>
                <a:spcPct val="120000"/>
              </a:lnSpc>
              <a:spcBef>
                <a:spcPts val="0"/>
              </a:spcBef>
              <a:spcAft>
                <a:spcPts val="0"/>
              </a:spcAft>
              <a:buNone/>
            </a:pPr>
            <a:r>
              <a:rPr b="1" lang="en" sz="1800">
                <a:solidFill>
                  <a:schemeClr val="dk1"/>
                </a:solidFill>
                <a:latin typeface="Nunito"/>
                <a:ea typeface="Nunito"/>
                <a:cs typeface="Nunito"/>
                <a:sym typeface="Nunito"/>
              </a:rPr>
              <a:t>PPE Inventory management</a:t>
            </a:r>
            <a:endParaRPr b="1" sz="1800">
              <a:latin typeface="Nunito"/>
              <a:ea typeface="Nunito"/>
              <a:cs typeface="Nunito"/>
              <a:sym typeface="Nunito"/>
            </a:endParaRPr>
          </a:p>
        </p:txBody>
      </p:sp>
      <p:sp>
        <p:nvSpPr>
          <p:cNvPr id="275" name="Google Shape;275;p40"/>
          <p:cNvSpPr txBox="1"/>
          <p:nvPr/>
        </p:nvSpPr>
        <p:spPr>
          <a:xfrm>
            <a:off x="238525" y="806250"/>
            <a:ext cx="8450700" cy="38148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lang="en" sz="1000">
                <a:solidFill>
                  <a:schemeClr val="dk1"/>
                </a:solidFill>
                <a:latin typeface="Nunito"/>
                <a:ea typeface="Nunito"/>
                <a:cs typeface="Nunito"/>
                <a:sym typeface="Nunito"/>
              </a:rPr>
              <a:t>Correct specs for PPE for all department as per the nature of their work to be defined clearly to avoid </a:t>
            </a:r>
            <a:r>
              <a:rPr lang="en" sz="1000">
                <a:solidFill>
                  <a:schemeClr val="dk1"/>
                </a:solidFill>
                <a:latin typeface="Nunito"/>
                <a:ea typeface="Nunito"/>
                <a:cs typeface="Nunito"/>
                <a:sym typeface="Nunito"/>
              </a:rPr>
              <a:t>wear</a:t>
            </a:r>
            <a:r>
              <a:rPr lang="en" sz="1000">
                <a:solidFill>
                  <a:schemeClr val="dk1"/>
                </a:solidFill>
                <a:latin typeface="Nunito"/>
                <a:ea typeface="Nunito"/>
                <a:cs typeface="Nunito"/>
                <a:sym typeface="Nunito"/>
              </a:rPr>
              <a:t> and </a:t>
            </a:r>
            <a:r>
              <a:rPr lang="en" sz="1000">
                <a:solidFill>
                  <a:schemeClr val="dk1"/>
                </a:solidFill>
                <a:latin typeface="Nunito"/>
                <a:ea typeface="Nunito"/>
                <a:cs typeface="Nunito"/>
                <a:sym typeface="Nunito"/>
              </a:rPr>
              <a:t>tear</a:t>
            </a:r>
            <a:r>
              <a:rPr lang="en" sz="1000">
                <a:solidFill>
                  <a:schemeClr val="dk1"/>
                </a:solidFill>
                <a:latin typeface="Nunito"/>
                <a:ea typeface="Nunito"/>
                <a:cs typeface="Nunito"/>
                <a:sym typeface="Nunito"/>
              </a:rPr>
              <a:t> before the </a:t>
            </a:r>
            <a:r>
              <a:rPr lang="en" sz="1000">
                <a:solidFill>
                  <a:schemeClr val="dk1"/>
                </a:solidFill>
                <a:latin typeface="Nunito"/>
                <a:ea typeface="Nunito"/>
                <a:cs typeface="Nunito"/>
                <a:sym typeface="Nunito"/>
              </a:rPr>
              <a:t>estimated</a:t>
            </a:r>
            <a:r>
              <a:rPr lang="en" sz="1000">
                <a:solidFill>
                  <a:schemeClr val="dk1"/>
                </a:solidFill>
                <a:latin typeface="Nunito"/>
                <a:ea typeface="Nunito"/>
                <a:cs typeface="Nunito"/>
                <a:sym typeface="Nunito"/>
              </a:rPr>
              <a:t> durability time.</a:t>
            </a:r>
            <a:endParaRPr sz="1000">
              <a:solidFill>
                <a:schemeClr val="dk1"/>
              </a:solidFill>
              <a:latin typeface="Nunito"/>
              <a:ea typeface="Nunito"/>
              <a:cs typeface="Nunito"/>
              <a:sym typeface="Nunito"/>
            </a:endParaRPr>
          </a:p>
          <a:p>
            <a:pPr indent="0" lvl="0" marL="457200" rtl="0" algn="l">
              <a:lnSpc>
                <a:spcPct val="115000"/>
              </a:lnSpc>
              <a:spcBef>
                <a:spcPts val="0"/>
              </a:spcBef>
              <a:spcAft>
                <a:spcPts val="0"/>
              </a:spcAft>
              <a:buNone/>
            </a:pPr>
            <a:r>
              <a:t/>
            </a:r>
            <a:endParaRPr sz="1000">
              <a:solidFill>
                <a:schemeClr val="dk1"/>
              </a:solidFill>
              <a:latin typeface="Candara"/>
              <a:ea typeface="Candara"/>
              <a:cs typeface="Candara"/>
              <a:sym typeface="Candara"/>
            </a:endParaRPr>
          </a:p>
          <a:p>
            <a:pPr indent="0" lvl="0" marL="0" rtl="0" algn="l">
              <a:lnSpc>
                <a:spcPct val="115000"/>
              </a:lnSpc>
              <a:spcBef>
                <a:spcPts val="0"/>
              </a:spcBef>
              <a:spcAft>
                <a:spcPts val="0"/>
              </a:spcAft>
              <a:buNone/>
            </a:pPr>
            <a:r>
              <a:t/>
            </a:r>
            <a:endParaRPr sz="1000">
              <a:solidFill>
                <a:schemeClr val="dk1"/>
              </a:solidFill>
              <a:latin typeface="Candara"/>
              <a:ea typeface="Candara"/>
              <a:cs typeface="Candara"/>
              <a:sym typeface="Candara"/>
            </a:endParaRPr>
          </a:p>
          <a:p>
            <a:pPr indent="0" lvl="0" marL="0" rtl="0" algn="l">
              <a:spcBef>
                <a:spcPts val="0"/>
              </a:spcBef>
              <a:spcAft>
                <a:spcPts val="0"/>
              </a:spcAft>
              <a:buNone/>
            </a:pPr>
            <a:r>
              <a:t/>
            </a:r>
            <a:endParaRPr sz="1000">
              <a:latin typeface="Candara"/>
              <a:ea typeface="Candara"/>
              <a:cs typeface="Candara"/>
              <a:sym typeface="Candar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1"/>
          <p:cNvSpPr txBox="1"/>
          <p:nvPr>
            <p:ph idx="1" type="subTitle"/>
          </p:nvPr>
        </p:nvSpPr>
        <p:spPr>
          <a:xfrm>
            <a:off x="5158111" y="1586241"/>
            <a:ext cx="3668400" cy="328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2"/>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b="1" lang="en" sz="1800">
                <a:latin typeface="Nunito"/>
                <a:ea typeface="Nunito"/>
                <a:cs typeface="Nunito"/>
                <a:sym typeface="Nunito"/>
              </a:rPr>
              <a:t>Areas Of Improvement</a:t>
            </a:r>
            <a:endParaRPr b="1" sz="1800">
              <a:latin typeface="Nunito"/>
              <a:ea typeface="Nunito"/>
              <a:cs typeface="Nunito"/>
              <a:sym typeface="Nunito"/>
            </a:endParaRPr>
          </a:p>
        </p:txBody>
      </p:sp>
      <p:sp>
        <p:nvSpPr>
          <p:cNvPr id="214" name="Google Shape;214;p32"/>
          <p:cNvSpPr txBox="1"/>
          <p:nvPr>
            <p:ph idx="1" type="subTitle"/>
          </p:nvPr>
        </p:nvSpPr>
        <p:spPr>
          <a:xfrm>
            <a:off x="210949" y="752259"/>
            <a:ext cx="8455800" cy="3639000"/>
          </a:xfrm>
          <a:prstGeom prst="rect">
            <a:avLst/>
          </a:prstGeom>
        </p:spPr>
        <p:txBody>
          <a:bodyPr anchorCtr="0" anchor="t" bIns="34275" lIns="68575" spcFirstLastPara="1" rIns="68575" wrap="square" tIns="34275">
            <a:noAutofit/>
          </a:bodyPr>
          <a:lstStyle/>
          <a:p>
            <a:pPr indent="-241300" lvl="0" marL="342900" rtl="0" algn="l">
              <a:spcBef>
                <a:spcPts val="0"/>
              </a:spcBef>
              <a:spcAft>
                <a:spcPts val="0"/>
              </a:spcAft>
              <a:buSzPts val="1200"/>
              <a:buFont typeface="Nunito"/>
              <a:buAutoNum type="arabicPeriod"/>
            </a:pPr>
            <a:r>
              <a:rPr lang="en" sz="1200"/>
              <a:t>I</a:t>
            </a:r>
            <a:r>
              <a:rPr lang="en" sz="1200"/>
              <a:t>nventory Receipt Process</a:t>
            </a:r>
            <a:endParaRPr sz="1200"/>
          </a:p>
          <a:p>
            <a:pPr indent="-241300" lvl="0" marL="342900" rtl="0" algn="l">
              <a:spcBef>
                <a:spcPts val="0"/>
              </a:spcBef>
              <a:spcAft>
                <a:spcPts val="0"/>
              </a:spcAft>
              <a:buSzPts val="1200"/>
              <a:buFont typeface="Nunito"/>
              <a:buAutoNum type="arabicPeriod"/>
            </a:pPr>
            <a:r>
              <a:rPr lang="en" sz="1200"/>
              <a:t>ERP Inventory Requests/BOMs/MOs and GRNs</a:t>
            </a:r>
            <a:endParaRPr sz="1200"/>
          </a:p>
          <a:p>
            <a:pPr indent="-241300" lvl="0" marL="342900" rtl="0" algn="l">
              <a:spcBef>
                <a:spcPts val="0"/>
              </a:spcBef>
              <a:spcAft>
                <a:spcPts val="0"/>
              </a:spcAft>
              <a:buSzPts val="1200"/>
              <a:buFont typeface="Nunito"/>
              <a:buAutoNum type="arabicPeriod"/>
            </a:pPr>
            <a:r>
              <a:rPr lang="en" sz="1200"/>
              <a:t>Inventory Replenishment(Reorder </a:t>
            </a:r>
            <a:r>
              <a:rPr lang="en" sz="1200"/>
              <a:t>process</a:t>
            </a:r>
            <a:r>
              <a:rPr lang="en" sz="1200"/>
              <a:t>)</a:t>
            </a:r>
            <a:endParaRPr sz="1200"/>
          </a:p>
          <a:p>
            <a:pPr indent="-241300" lvl="0" marL="342900" rtl="0" algn="l">
              <a:spcBef>
                <a:spcPts val="0"/>
              </a:spcBef>
              <a:spcAft>
                <a:spcPts val="0"/>
              </a:spcAft>
              <a:buSzPts val="1200"/>
              <a:buFont typeface="Nunito"/>
              <a:buAutoNum type="arabicPeriod"/>
            </a:pPr>
            <a:r>
              <a:rPr lang="en" sz="1200"/>
              <a:t>PPE Inventory management</a:t>
            </a:r>
            <a:endParaRPr sz="1200"/>
          </a:p>
          <a:p>
            <a:pPr indent="0" lvl="0" marL="342900" rtl="0" algn="l">
              <a:lnSpc>
                <a:spcPct val="120000"/>
              </a:lnSpc>
              <a:spcBef>
                <a:spcPts val="0"/>
              </a:spcBef>
              <a:spcAft>
                <a:spcPts val="0"/>
              </a:spcAft>
              <a:buNone/>
            </a:pPr>
            <a:r>
              <a:t/>
            </a:r>
            <a:endParaRPr sz="1000"/>
          </a:p>
          <a:p>
            <a:pPr indent="0" lvl="0" marL="342900" rtl="0" algn="l">
              <a:spcBef>
                <a:spcPts val="0"/>
              </a:spcBef>
              <a:spcAft>
                <a:spcPts val="0"/>
              </a:spcAft>
              <a:buNone/>
            </a:pPr>
            <a:r>
              <a:t/>
            </a:r>
            <a:endParaRPr sz="1000"/>
          </a:p>
          <a:p>
            <a:pPr indent="0" lvl="0" marL="342900" rtl="0" algn="l">
              <a:spcBef>
                <a:spcPts val="0"/>
              </a:spcBef>
              <a:spcAft>
                <a:spcPts val="0"/>
              </a:spcAft>
              <a:buNone/>
            </a:pPr>
            <a:r>
              <a:t/>
            </a:r>
            <a:endParaRPr sz="1000"/>
          </a:p>
          <a:p>
            <a:pPr indent="0" lvl="0" marL="342900" rtl="0" algn="l">
              <a:spcBef>
                <a:spcPts val="0"/>
              </a:spcBef>
              <a:spcAft>
                <a:spcPts val="0"/>
              </a:spcAft>
              <a:buNone/>
            </a:pPr>
            <a:r>
              <a:t/>
            </a:r>
            <a:endParaRPr sz="1000"/>
          </a:p>
          <a:p>
            <a:pPr indent="0" lvl="0" marL="342900" rtl="0" algn="l">
              <a:spcBef>
                <a:spcPts val="0"/>
              </a:spcBef>
              <a:spcAft>
                <a:spcPts val="0"/>
              </a:spcAft>
              <a:buNone/>
            </a:pPr>
            <a:r>
              <a:t/>
            </a:r>
            <a:endParaRPr sz="1000"/>
          </a:p>
        </p:txBody>
      </p:sp>
      <p:sp>
        <p:nvSpPr>
          <p:cNvPr id="215" name="Google Shape;215;p32"/>
          <p:cNvSpPr txBox="1"/>
          <p:nvPr>
            <p:ph idx="12" type="sldNum"/>
          </p:nvPr>
        </p:nvSpPr>
        <p:spPr>
          <a:xfrm>
            <a:off x="8828325" y="4800694"/>
            <a:ext cx="320100" cy="342900"/>
          </a:xfrm>
          <a:prstGeom prst="rect">
            <a:avLst/>
          </a:prstGeom>
        </p:spPr>
        <p:txBody>
          <a:bodyPr anchorCtr="0" anchor="t" bIns="68575" lIns="68575" spcFirstLastPara="1" rIns="68575" wrap="square" tIns="68575">
            <a:noAutofit/>
          </a:bodyPr>
          <a:lstStyle/>
          <a:p>
            <a:pPr indent="0" lvl="0" marL="0" rtl="0" algn="ctr">
              <a:spcBef>
                <a:spcPts val="0"/>
              </a:spcBef>
              <a:spcAft>
                <a:spcPts val="0"/>
              </a:spcAft>
              <a:buNone/>
            </a:pPr>
            <a:r>
              <a:rPr lang="en"/>
              <a:t>2</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3"/>
          <p:cNvSpPr txBox="1"/>
          <p:nvPr>
            <p:ph idx="12" type="sldNum"/>
          </p:nvPr>
        </p:nvSpPr>
        <p:spPr>
          <a:xfrm>
            <a:off x="8828325" y="4800694"/>
            <a:ext cx="320100" cy="342900"/>
          </a:xfrm>
          <a:prstGeom prst="rect">
            <a:avLst/>
          </a:prstGeom>
        </p:spPr>
        <p:txBody>
          <a:bodyPr anchorCtr="0" anchor="t" bIns="68575" lIns="68575" spcFirstLastPara="1" rIns="68575" wrap="square" tIns="68575">
            <a:noAutofit/>
          </a:bodyPr>
          <a:lstStyle/>
          <a:p>
            <a:pPr indent="0" lvl="0" marL="0" rtl="0" algn="ctr">
              <a:spcBef>
                <a:spcPts val="0"/>
              </a:spcBef>
              <a:spcAft>
                <a:spcPts val="0"/>
              </a:spcAft>
              <a:buNone/>
            </a:pPr>
            <a:r>
              <a:rPr lang="en"/>
              <a:t>3</a:t>
            </a:r>
            <a:endParaRPr/>
          </a:p>
        </p:txBody>
      </p:sp>
      <p:sp>
        <p:nvSpPr>
          <p:cNvPr id="222" name="Google Shape;222;p33"/>
          <p:cNvSpPr txBox="1"/>
          <p:nvPr/>
        </p:nvSpPr>
        <p:spPr>
          <a:xfrm>
            <a:off x="908200" y="107925"/>
            <a:ext cx="7513800" cy="486600"/>
          </a:xfrm>
          <a:prstGeom prst="rect">
            <a:avLst/>
          </a:prstGeom>
          <a:noFill/>
          <a:ln>
            <a:noFill/>
          </a:ln>
        </p:spPr>
        <p:txBody>
          <a:bodyPr anchorCtr="0" anchor="t" bIns="68575" lIns="68575" spcFirstLastPara="1" rIns="68575" wrap="square" tIns="68575">
            <a:noAutofit/>
          </a:bodyPr>
          <a:lstStyle/>
          <a:p>
            <a:pPr indent="0" lvl="0" marL="0" rtl="0" algn="l">
              <a:lnSpc>
                <a:spcPct val="120000"/>
              </a:lnSpc>
              <a:spcBef>
                <a:spcPts val="0"/>
              </a:spcBef>
              <a:spcAft>
                <a:spcPts val="0"/>
              </a:spcAft>
              <a:buNone/>
            </a:pPr>
            <a:r>
              <a:rPr b="1" lang="en" sz="1800">
                <a:solidFill>
                  <a:schemeClr val="dk1"/>
                </a:solidFill>
                <a:latin typeface="Nunito"/>
                <a:ea typeface="Nunito"/>
                <a:cs typeface="Nunito"/>
                <a:sym typeface="Nunito"/>
              </a:rPr>
              <a:t>Inventory Receipt Process</a:t>
            </a:r>
            <a:endParaRPr b="1" sz="1800">
              <a:latin typeface="Nunito"/>
              <a:ea typeface="Nunito"/>
              <a:cs typeface="Nunito"/>
              <a:sym typeface="Nunito"/>
            </a:endParaRPr>
          </a:p>
        </p:txBody>
      </p:sp>
      <p:sp>
        <p:nvSpPr>
          <p:cNvPr id="223" name="Google Shape;223;p33"/>
          <p:cNvSpPr txBox="1"/>
          <p:nvPr/>
        </p:nvSpPr>
        <p:spPr>
          <a:xfrm>
            <a:off x="314400" y="769675"/>
            <a:ext cx="8595600" cy="38559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000">
                <a:solidFill>
                  <a:srgbClr val="222222"/>
                </a:solidFill>
                <a:highlight>
                  <a:srgbClr val="FFFFFF"/>
                </a:highlight>
                <a:latin typeface="Nunito"/>
                <a:ea typeface="Nunito"/>
                <a:cs typeface="Nunito"/>
                <a:sym typeface="Nunito"/>
              </a:rPr>
              <a:t>As per the current inventory r</a:t>
            </a:r>
            <a:r>
              <a:rPr lang="en" sz="1000">
                <a:solidFill>
                  <a:srgbClr val="222222"/>
                </a:solidFill>
                <a:highlight>
                  <a:srgbClr val="FFFFFF"/>
                </a:highlight>
                <a:latin typeface="Nunito"/>
                <a:ea typeface="Nunito"/>
                <a:cs typeface="Nunito"/>
                <a:sym typeface="Nunito"/>
              </a:rPr>
              <a:t>eceipt</a:t>
            </a:r>
            <a:r>
              <a:rPr lang="en" sz="1000">
                <a:solidFill>
                  <a:srgbClr val="222222"/>
                </a:solidFill>
                <a:highlight>
                  <a:srgbClr val="FFFFFF"/>
                </a:highlight>
                <a:latin typeface="Nunito"/>
                <a:ea typeface="Nunito"/>
                <a:cs typeface="Nunito"/>
                <a:sym typeface="Nunito"/>
              </a:rPr>
              <a:t> process it takes a lot of time between time of inventory receipt to time of warehouse/bin stocking.</a:t>
            </a:r>
            <a:endParaRPr sz="1000">
              <a:solidFill>
                <a:srgbClr val="222222"/>
              </a:solidFill>
              <a:highlight>
                <a:srgbClr val="FFFFFF"/>
              </a:highlight>
              <a:latin typeface="Nunito"/>
              <a:ea typeface="Nunito"/>
              <a:cs typeface="Nunito"/>
              <a:sym typeface="Nunito"/>
            </a:endParaRPr>
          </a:p>
          <a:p>
            <a:pPr indent="0" lvl="0" marL="0" rtl="0" algn="l">
              <a:spcBef>
                <a:spcPts val="0"/>
              </a:spcBef>
              <a:spcAft>
                <a:spcPts val="0"/>
              </a:spcAft>
              <a:buNone/>
            </a:pPr>
            <a:r>
              <a:rPr lang="en" sz="1000">
                <a:solidFill>
                  <a:srgbClr val="222222"/>
                </a:solidFill>
                <a:highlight>
                  <a:srgbClr val="FFFFFF"/>
                </a:highlight>
                <a:latin typeface="Nunito"/>
                <a:ea typeface="Nunito"/>
                <a:cs typeface="Nunito"/>
                <a:sym typeface="Nunito"/>
              </a:rPr>
              <a:t>This is due to the </a:t>
            </a:r>
            <a:r>
              <a:rPr lang="en" sz="1000" u="sng">
                <a:solidFill>
                  <a:schemeClr val="hlink"/>
                </a:solidFill>
                <a:highlight>
                  <a:srgbClr val="FFFFFF"/>
                </a:highlight>
                <a:latin typeface="Nunito"/>
                <a:ea typeface="Nunito"/>
                <a:cs typeface="Nunito"/>
                <a:sym typeface="Nunito"/>
                <a:hlinkClick r:id="rId3"/>
              </a:rPr>
              <a:t>current manual inventory receipt process</a:t>
            </a:r>
            <a:r>
              <a:rPr lang="en" sz="1000">
                <a:solidFill>
                  <a:srgbClr val="222222"/>
                </a:solidFill>
                <a:highlight>
                  <a:srgbClr val="FFFFFF"/>
                </a:highlight>
                <a:latin typeface="Nunito"/>
                <a:ea typeface="Nunito"/>
                <a:cs typeface="Nunito"/>
                <a:sym typeface="Nunito"/>
              </a:rPr>
              <a:t>.</a:t>
            </a:r>
            <a:endParaRPr sz="1000">
              <a:solidFill>
                <a:srgbClr val="222222"/>
              </a:solidFill>
              <a:highlight>
                <a:srgbClr val="FFFFFF"/>
              </a:highlight>
              <a:latin typeface="Nunito"/>
              <a:ea typeface="Nunito"/>
              <a:cs typeface="Nunito"/>
              <a:sym typeface="Nunito"/>
            </a:endParaRPr>
          </a:p>
          <a:p>
            <a:pPr indent="0" lvl="0" marL="0" rtl="0" algn="l">
              <a:spcBef>
                <a:spcPts val="0"/>
              </a:spcBef>
              <a:spcAft>
                <a:spcPts val="0"/>
              </a:spcAft>
              <a:buNone/>
            </a:pPr>
            <a:r>
              <a:t/>
            </a:r>
            <a:endParaRPr sz="1000">
              <a:solidFill>
                <a:srgbClr val="222222"/>
              </a:solidFill>
              <a:highlight>
                <a:srgbClr val="FFFFFF"/>
              </a:highlight>
              <a:latin typeface="Nunito"/>
              <a:ea typeface="Nunito"/>
              <a:cs typeface="Nunito"/>
              <a:sym typeface="Nunito"/>
            </a:endParaRPr>
          </a:p>
          <a:p>
            <a:pPr indent="0" lvl="0" marL="0" rtl="0" algn="l">
              <a:spcBef>
                <a:spcPts val="0"/>
              </a:spcBef>
              <a:spcAft>
                <a:spcPts val="0"/>
              </a:spcAft>
              <a:buNone/>
            </a:pPr>
            <a:r>
              <a:rPr lang="en" sz="1000">
                <a:solidFill>
                  <a:srgbClr val="222222"/>
                </a:solidFill>
                <a:highlight>
                  <a:srgbClr val="FFFFFF"/>
                </a:highlight>
                <a:latin typeface="Nunito"/>
                <a:ea typeface="Nunito"/>
                <a:cs typeface="Nunito"/>
                <a:sym typeface="Nunito"/>
              </a:rPr>
              <a:t>Highlighted are time consuming activities that leads to the delay;</a:t>
            </a:r>
            <a:endParaRPr sz="1000">
              <a:solidFill>
                <a:srgbClr val="222222"/>
              </a:solidFill>
              <a:highlight>
                <a:srgbClr val="FFFFFF"/>
              </a:highlight>
              <a:latin typeface="Nunito"/>
              <a:ea typeface="Nunito"/>
              <a:cs typeface="Nunito"/>
              <a:sym typeface="Nunito"/>
            </a:endParaRPr>
          </a:p>
          <a:p>
            <a:pPr indent="0" lvl="0" marL="0" rtl="0" algn="l">
              <a:spcBef>
                <a:spcPts val="0"/>
              </a:spcBef>
              <a:spcAft>
                <a:spcPts val="0"/>
              </a:spcAft>
              <a:buNone/>
            </a:pPr>
            <a:r>
              <a:rPr lang="en" sz="1000">
                <a:solidFill>
                  <a:srgbClr val="222222"/>
                </a:solidFill>
                <a:highlight>
                  <a:srgbClr val="FFFFFF"/>
                </a:highlight>
                <a:latin typeface="Nunito"/>
                <a:ea typeface="Nunito"/>
                <a:cs typeface="Nunito"/>
                <a:sym typeface="Nunito"/>
              </a:rPr>
              <a:t>1.Manual Printing Of parts serial numbers at the time of Inventory receipt.</a:t>
            </a:r>
            <a:endParaRPr sz="1000">
              <a:solidFill>
                <a:srgbClr val="222222"/>
              </a:solidFill>
              <a:highlight>
                <a:srgbClr val="FFFFFF"/>
              </a:highlight>
              <a:latin typeface="Nunito"/>
              <a:ea typeface="Nunito"/>
              <a:cs typeface="Nunito"/>
              <a:sym typeface="Nunito"/>
            </a:endParaRPr>
          </a:p>
          <a:p>
            <a:pPr indent="0" lvl="0" marL="0" rtl="0" algn="l">
              <a:spcBef>
                <a:spcPts val="0"/>
              </a:spcBef>
              <a:spcAft>
                <a:spcPts val="0"/>
              </a:spcAft>
              <a:buNone/>
            </a:pPr>
            <a:r>
              <a:rPr lang="en" sz="1000">
                <a:solidFill>
                  <a:srgbClr val="222222"/>
                </a:solidFill>
                <a:highlight>
                  <a:srgbClr val="FFFFFF"/>
                </a:highlight>
                <a:latin typeface="Nunito"/>
                <a:ea typeface="Nunito"/>
                <a:cs typeface="Nunito"/>
                <a:sym typeface="Nunito"/>
              </a:rPr>
              <a:t>2.Manual Tagging Of parts with the printed serial numbers.</a:t>
            </a:r>
            <a:endParaRPr sz="1000">
              <a:solidFill>
                <a:srgbClr val="222222"/>
              </a:solidFill>
              <a:highlight>
                <a:srgbClr val="FFFFFF"/>
              </a:highlight>
              <a:latin typeface="Nunito"/>
              <a:ea typeface="Nunito"/>
              <a:cs typeface="Nunito"/>
              <a:sym typeface="Nunito"/>
            </a:endParaRPr>
          </a:p>
          <a:p>
            <a:pPr indent="0" lvl="0" marL="0" rtl="0" algn="l">
              <a:spcBef>
                <a:spcPts val="0"/>
              </a:spcBef>
              <a:spcAft>
                <a:spcPts val="0"/>
              </a:spcAft>
              <a:buNone/>
            </a:pPr>
            <a:r>
              <a:rPr lang="en" sz="1000">
                <a:solidFill>
                  <a:srgbClr val="222222"/>
                </a:solidFill>
                <a:highlight>
                  <a:srgbClr val="FFFFFF"/>
                </a:highlight>
                <a:latin typeface="Nunito"/>
                <a:ea typeface="Nunito"/>
                <a:cs typeface="Nunito"/>
                <a:sym typeface="Nunito"/>
              </a:rPr>
              <a:t>3.Manual ERP GRN creation</a:t>
            </a:r>
            <a:endParaRPr sz="1000">
              <a:solidFill>
                <a:srgbClr val="222222"/>
              </a:solidFill>
              <a:highlight>
                <a:srgbClr val="FFFFFF"/>
              </a:highlight>
              <a:latin typeface="Nunito"/>
              <a:ea typeface="Nunito"/>
              <a:cs typeface="Nunito"/>
              <a:sym typeface="Nunito"/>
            </a:endParaRPr>
          </a:p>
          <a:p>
            <a:pPr indent="0" lvl="0" marL="0" rtl="0" algn="l">
              <a:spcBef>
                <a:spcPts val="0"/>
              </a:spcBef>
              <a:spcAft>
                <a:spcPts val="0"/>
              </a:spcAft>
              <a:buNone/>
            </a:pPr>
            <a:r>
              <a:t/>
            </a:r>
            <a:endParaRPr sz="1000">
              <a:solidFill>
                <a:srgbClr val="222222"/>
              </a:solidFill>
              <a:highlight>
                <a:srgbClr val="FFFFFF"/>
              </a:highlight>
              <a:latin typeface="Nunito"/>
              <a:ea typeface="Nunito"/>
              <a:cs typeface="Nunito"/>
              <a:sym typeface="Nunito"/>
            </a:endParaRPr>
          </a:p>
          <a:p>
            <a:pPr indent="0" lvl="0" marL="0" rtl="0" algn="l">
              <a:spcBef>
                <a:spcPts val="0"/>
              </a:spcBef>
              <a:spcAft>
                <a:spcPts val="0"/>
              </a:spcAft>
              <a:buNone/>
            </a:pPr>
            <a:r>
              <a:rPr lang="en" sz="1000">
                <a:solidFill>
                  <a:srgbClr val="222222"/>
                </a:solidFill>
                <a:highlight>
                  <a:srgbClr val="FFFFFF"/>
                </a:highlight>
                <a:latin typeface="Nunito"/>
                <a:ea typeface="Nunito"/>
                <a:cs typeface="Nunito"/>
                <a:sym typeface="Nunito"/>
              </a:rPr>
              <a:t>Current Serial Numbers stickers do not last long on the parts hence Correct Tracking by serial is not attained.</a:t>
            </a:r>
            <a:endParaRPr sz="1000">
              <a:solidFill>
                <a:srgbClr val="222222"/>
              </a:solidFill>
              <a:highlight>
                <a:srgbClr val="FFFFFF"/>
              </a:highlight>
              <a:latin typeface="Nunito"/>
              <a:ea typeface="Nunito"/>
              <a:cs typeface="Nunito"/>
              <a:sym typeface="Nunito"/>
            </a:endParaRPr>
          </a:p>
          <a:p>
            <a:pPr indent="0" lvl="0" marL="0" rtl="0" algn="l">
              <a:spcBef>
                <a:spcPts val="0"/>
              </a:spcBef>
              <a:spcAft>
                <a:spcPts val="0"/>
              </a:spcAft>
              <a:buNone/>
            </a:pPr>
            <a:r>
              <a:t/>
            </a:r>
            <a:endParaRPr sz="1000">
              <a:solidFill>
                <a:srgbClr val="222222"/>
              </a:solidFill>
              <a:highlight>
                <a:srgbClr val="FFFFFF"/>
              </a:highlight>
              <a:latin typeface="Nunito"/>
              <a:ea typeface="Nunito"/>
              <a:cs typeface="Nunito"/>
              <a:sym typeface="Nunito"/>
            </a:endParaRPr>
          </a:p>
          <a:p>
            <a:pPr indent="0" lvl="0" marL="0" rtl="0" algn="l">
              <a:spcBef>
                <a:spcPts val="0"/>
              </a:spcBef>
              <a:spcAft>
                <a:spcPts val="0"/>
              </a:spcAft>
              <a:buNone/>
            </a:pPr>
            <a:r>
              <a:rPr lang="en" sz="1000">
                <a:solidFill>
                  <a:srgbClr val="222222"/>
                </a:solidFill>
                <a:highlight>
                  <a:srgbClr val="FFFFFF"/>
                </a:highlight>
                <a:latin typeface="Nunito"/>
                <a:ea typeface="Nunito"/>
                <a:cs typeface="Nunito"/>
                <a:sym typeface="Nunito"/>
              </a:rPr>
              <a:t>Kindly note that these manual processes result to </a:t>
            </a:r>
            <a:r>
              <a:rPr b="1" lang="en" sz="1000">
                <a:solidFill>
                  <a:srgbClr val="222222"/>
                </a:solidFill>
                <a:highlight>
                  <a:srgbClr val="FFFFFF"/>
                </a:highlight>
                <a:latin typeface="Nunito"/>
                <a:ea typeface="Nunito"/>
                <a:cs typeface="Nunito"/>
                <a:sym typeface="Nunito"/>
              </a:rPr>
              <a:t>;-</a:t>
            </a:r>
            <a:r>
              <a:rPr lang="en" sz="1000">
                <a:solidFill>
                  <a:srgbClr val="222222"/>
                </a:solidFill>
                <a:highlight>
                  <a:srgbClr val="FFFFFF"/>
                </a:highlight>
                <a:latin typeface="Nunito"/>
                <a:ea typeface="Nunito"/>
                <a:cs typeface="Nunito"/>
                <a:sym typeface="Nunito"/>
              </a:rPr>
              <a:t>Delay of incoming QC process since they wait till parts tagging is done to enable QC.</a:t>
            </a:r>
            <a:endParaRPr sz="1000">
              <a:solidFill>
                <a:srgbClr val="222222"/>
              </a:solidFill>
              <a:highlight>
                <a:srgbClr val="FFFFFF"/>
              </a:highlight>
              <a:latin typeface="Nunito"/>
              <a:ea typeface="Nunito"/>
              <a:cs typeface="Nunito"/>
              <a:sym typeface="Nunito"/>
            </a:endParaRPr>
          </a:p>
          <a:p>
            <a:pPr indent="0" lvl="0" marL="0" rtl="0" algn="l">
              <a:spcBef>
                <a:spcPts val="0"/>
              </a:spcBef>
              <a:spcAft>
                <a:spcPts val="0"/>
              </a:spcAft>
              <a:buNone/>
            </a:pPr>
            <a:r>
              <a:rPr lang="en" sz="1000">
                <a:solidFill>
                  <a:srgbClr val="222222"/>
                </a:solidFill>
                <a:highlight>
                  <a:srgbClr val="FFFFFF"/>
                </a:highlight>
                <a:latin typeface="Nunito"/>
                <a:ea typeface="Nunito"/>
                <a:cs typeface="Nunito"/>
                <a:sym typeface="Nunito"/>
              </a:rPr>
              <a:t>                                                                                       </a:t>
            </a:r>
            <a:r>
              <a:rPr b="1" lang="en" sz="1000">
                <a:solidFill>
                  <a:srgbClr val="222222"/>
                </a:solidFill>
                <a:highlight>
                  <a:srgbClr val="FFFFFF"/>
                </a:highlight>
                <a:latin typeface="Nunito"/>
                <a:ea typeface="Nunito"/>
                <a:cs typeface="Nunito"/>
                <a:sym typeface="Nunito"/>
              </a:rPr>
              <a:t>-</a:t>
            </a:r>
            <a:r>
              <a:rPr lang="en" sz="1000">
                <a:solidFill>
                  <a:srgbClr val="222222"/>
                </a:solidFill>
                <a:highlight>
                  <a:srgbClr val="FFFFFF"/>
                </a:highlight>
                <a:latin typeface="Nunito"/>
                <a:ea typeface="Nunito"/>
                <a:cs typeface="Nunito"/>
                <a:sym typeface="Nunito"/>
              </a:rPr>
              <a:t>Time wastage thus other stores operations are put on hold to accomplish parts tagging</a:t>
            </a:r>
            <a:endParaRPr sz="1000">
              <a:solidFill>
                <a:srgbClr val="222222"/>
              </a:solidFill>
              <a:highlight>
                <a:srgbClr val="FFFFFF"/>
              </a:highlight>
              <a:latin typeface="Nunito"/>
              <a:ea typeface="Nunito"/>
              <a:cs typeface="Nunito"/>
              <a:sym typeface="Nunito"/>
            </a:endParaRPr>
          </a:p>
          <a:p>
            <a:pPr indent="0" lvl="0" marL="0" rtl="0" algn="l">
              <a:spcBef>
                <a:spcPts val="0"/>
              </a:spcBef>
              <a:spcAft>
                <a:spcPts val="0"/>
              </a:spcAft>
              <a:buNone/>
            </a:pPr>
            <a:r>
              <a:rPr lang="en" sz="1000">
                <a:solidFill>
                  <a:srgbClr val="222222"/>
                </a:solidFill>
                <a:highlight>
                  <a:srgbClr val="FFFFFF"/>
                </a:highlight>
                <a:latin typeface="Nunito"/>
                <a:ea typeface="Nunito"/>
                <a:cs typeface="Nunito"/>
                <a:sym typeface="Nunito"/>
              </a:rPr>
              <a:t>                                                                                       </a:t>
            </a:r>
            <a:r>
              <a:rPr b="1" lang="en" sz="1000">
                <a:solidFill>
                  <a:srgbClr val="222222"/>
                </a:solidFill>
                <a:highlight>
                  <a:srgbClr val="FFFFFF"/>
                </a:highlight>
                <a:latin typeface="Nunito"/>
                <a:ea typeface="Nunito"/>
                <a:cs typeface="Nunito"/>
                <a:sym typeface="Nunito"/>
              </a:rPr>
              <a:t>-</a:t>
            </a:r>
            <a:r>
              <a:rPr lang="en" sz="1000">
                <a:solidFill>
                  <a:srgbClr val="222222"/>
                </a:solidFill>
                <a:highlight>
                  <a:srgbClr val="FFFFFF"/>
                </a:highlight>
                <a:latin typeface="Nunito"/>
                <a:ea typeface="Nunito"/>
                <a:cs typeface="Nunito"/>
                <a:sym typeface="Nunito"/>
              </a:rPr>
              <a:t>Cost of printing is high since </a:t>
            </a:r>
            <a:r>
              <a:rPr lang="en" sz="1000">
                <a:solidFill>
                  <a:srgbClr val="222222"/>
                </a:solidFill>
                <a:highlight>
                  <a:srgbClr val="FFFFFF"/>
                </a:highlight>
                <a:latin typeface="Nunito"/>
                <a:ea typeface="Nunito"/>
                <a:cs typeface="Nunito"/>
                <a:sym typeface="Nunito"/>
              </a:rPr>
              <a:t>a lot</a:t>
            </a:r>
            <a:r>
              <a:rPr lang="en" sz="1000">
                <a:solidFill>
                  <a:srgbClr val="222222"/>
                </a:solidFill>
                <a:highlight>
                  <a:srgbClr val="FFFFFF"/>
                </a:highlight>
                <a:latin typeface="Nunito"/>
                <a:ea typeface="Nunito"/>
                <a:cs typeface="Nunito"/>
                <a:sym typeface="Nunito"/>
              </a:rPr>
              <a:t> of wastage is experienced on the label </a:t>
            </a:r>
            <a:r>
              <a:rPr lang="en" sz="1000">
                <a:solidFill>
                  <a:srgbClr val="222222"/>
                </a:solidFill>
                <a:highlight>
                  <a:srgbClr val="FFFFFF"/>
                </a:highlight>
                <a:latin typeface="Nunito"/>
                <a:ea typeface="Nunito"/>
                <a:cs typeface="Nunito"/>
                <a:sym typeface="Nunito"/>
              </a:rPr>
              <a:t>printing</a:t>
            </a:r>
            <a:r>
              <a:rPr lang="en" sz="1000">
                <a:solidFill>
                  <a:srgbClr val="222222"/>
                </a:solidFill>
                <a:highlight>
                  <a:srgbClr val="FFFFFF"/>
                </a:highlight>
                <a:latin typeface="Nunito"/>
                <a:ea typeface="Nunito"/>
                <a:cs typeface="Nunito"/>
                <a:sym typeface="Nunito"/>
              </a:rPr>
              <a:t> tape which</a:t>
            </a:r>
            <a:endParaRPr sz="1000">
              <a:solidFill>
                <a:srgbClr val="222222"/>
              </a:solidFill>
              <a:highlight>
                <a:srgbClr val="FFFFFF"/>
              </a:highlight>
              <a:latin typeface="Nunito"/>
              <a:ea typeface="Nunito"/>
              <a:cs typeface="Nunito"/>
              <a:sym typeface="Nunito"/>
            </a:endParaRPr>
          </a:p>
          <a:p>
            <a:pPr indent="0" lvl="0" marL="0" rtl="0" algn="l">
              <a:spcBef>
                <a:spcPts val="0"/>
              </a:spcBef>
              <a:spcAft>
                <a:spcPts val="0"/>
              </a:spcAft>
              <a:buNone/>
            </a:pPr>
            <a:r>
              <a:rPr lang="en" sz="1000">
                <a:solidFill>
                  <a:srgbClr val="222222"/>
                </a:solidFill>
                <a:highlight>
                  <a:srgbClr val="FFFFFF"/>
                </a:highlight>
                <a:latin typeface="Nunito"/>
                <a:ea typeface="Nunito"/>
                <a:cs typeface="Nunito"/>
                <a:sym typeface="Nunito"/>
              </a:rPr>
              <a:t>                                                                                         </a:t>
            </a:r>
            <a:r>
              <a:rPr lang="en" sz="1000">
                <a:solidFill>
                  <a:srgbClr val="222222"/>
                </a:solidFill>
                <a:highlight>
                  <a:schemeClr val="lt1"/>
                </a:highlight>
                <a:latin typeface="Nunito"/>
                <a:ea typeface="Nunito"/>
                <a:cs typeface="Nunito"/>
                <a:sym typeface="Nunito"/>
              </a:rPr>
              <a:t>is</a:t>
            </a:r>
            <a:r>
              <a:rPr b="1" lang="en" sz="1000">
                <a:solidFill>
                  <a:srgbClr val="0000FF"/>
                </a:solidFill>
                <a:highlight>
                  <a:schemeClr val="lt1"/>
                </a:highlight>
                <a:latin typeface="Nunito"/>
                <a:ea typeface="Nunito"/>
                <a:cs typeface="Nunito"/>
                <a:sym typeface="Nunito"/>
              </a:rPr>
              <a:t> Kshs.2200 @ 1pc</a:t>
            </a:r>
            <a:r>
              <a:rPr lang="en" sz="1000">
                <a:solidFill>
                  <a:srgbClr val="222222"/>
                </a:solidFill>
                <a:highlight>
                  <a:schemeClr val="lt1"/>
                </a:highlight>
                <a:latin typeface="Nunito"/>
                <a:ea typeface="Nunito"/>
                <a:cs typeface="Nunito"/>
                <a:sym typeface="Nunito"/>
              </a:rPr>
              <a:t> and can only print </a:t>
            </a:r>
            <a:r>
              <a:rPr b="1" lang="en" sz="1000">
                <a:solidFill>
                  <a:srgbClr val="0000FF"/>
                </a:solidFill>
                <a:highlight>
                  <a:schemeClr val="lt1"/>
                </a:highlight>
                <a:latin typeface="Nunito"/>
                <a:ea typeface="Nunito"/>
                <a:cs typeface="Nunito"/>
                <a:sym typeface="Nunito"/>
              </a:rPr>
              <a:t>100 Serial Numbers</a:t>
            </a:r>
            <a:r>
              <a:rPr lang="en" sz="1000">
                <a:solidFill>
                  <a:srgbClr val="222222"/>
                </a:solidFill>
                <a:highlight>
                  <a:schemeClr val="lt1"/>
                </a:highlight>
                <a:latin typeface="Nunito"/>
                <a:ea typeface="Nunito"/>
                <a:cs typeface="Nunito"/>
                <a:sym typeface="Nunito"/>
              </a:rPr>
              <a:t> and sometimes more depending </a:t>
            </a:r>
            <a:endParaRPr sz="1000">
              <a:solidFill>
                <a:srgbClr val="222222"/>
              </a:solidFill>
              <a:highlight>
                <a:schemeClr val="lt1"/>
              </a:highlight>
              <a:latin typeface="Nunito"/>
              <a:ea typeface="Nunito"/>
              <a:cs typeface="Nunito"/>
              <a:sym typeface="Nunito"/>
            </a:endParaRPr>
          </a:p>
          <a:p>
            <a:pPr indent="0" lvl="0" marL="0" rtl="0" algn="l">
              <a:spcBef>
                <a:spcPts val="0"/>
              </a:spcBef>
              <a:spcAft>
                <a:spcPts val="0"/>
              </a:spcAft>
              <a:buNone/>
            </a:pPr>
            <a:r>
              <a:rPr lang="en" sz="1000">
                <a:solidFill>
                  <a:srgbClr val="222222"/>
                </a:solidFill>
                <a:highlight>
                  <a:schemeClr val="lt1"/>
                </a:highlight>
                <a:latin typeface="Nunito"/>
                <a:ea typeface="Nunito"/>
                <a:cs typeface="Nunito"/>
                <a:sym typeface="Nunito"/>
              </a:rPr>
              <a:t>                                                                                         On the length of the serial number,this means that the Cost of printing Serial numbers for a  one </a:t>
            </a:r>
            <a:endParaRPr sz="1000">
              <a:solidFill>
                <a:srgbClr val="222222"/>
              </a:solidFill>
              <a:highlight>
                <a:schemeClr val="lt1"/>
              </a:highlight>
              <a:latin typeface="Nunito"/>
              <a:ea typeface="Nunito"/>
              <a:cs typeface="Nunito"/>
              <a:sym typeface="Nunito"/>
            </a:endParaRPr>
          </a:p>
          <a:p>
            <a:pPr indent="0" lvl="0" marL="0" rtl="0" algn="l">
              <a:spcBef>
                <a:spcPts val="0"/>
              </a:spcBef>
              <a:spcAft>
                <a:spcPts val="0"/>
              </a:spcAft>
              <a:buNone/>
            </a:pPr>
            <a:r>
              <a:rPr lang="en" sz="1000">
                <a:solidFill>
                  <a:srgbClr val="222222"/>
                </a:solidFill>
                <a:highlight>
                  <a:schemeClr val="lt1"/>
                </a:highlight>
                <a:latin typeface="Nunito"/>
                <a:ea typeface="Nunito"/>
                <a:cs typeface="Nunito"/>
                <a:sym typeface="Nunito"/>
              </a:rPr>
              <a:t>                                                                                         Component is </a:t>
            </a:r>
            <a:r>
              <a:rPr b="1" lang="en" sz="1000">
                <a:solidFill>
                  <a:srgbClr val="0000FF"/>
                </a:solidFill>
                <a:highlight>
                  <a:schemeClr val="lt1"/>
                </a:highlight>
                <a:latin typeface="Nunito"/>
                <a:ea typeface="Nunito"/>
                <a:cs typeface="Nunito"/>
                <a:sym typeface="Nunito"/>
              </a:rPr>
              <a:t>800 Stickers x Kshs.22=Ksh.17,600</a:t>
            </a:r>
            <a:r>
              <a:rPr lang="en" sz="1000">
                <a:solidFill>
                  <a:srgbClr val="222222"/>
                </a:solidFill>
                <a:highlight>
                  <a:schemeClr val="lt1"/>
                </a:highlight>
                <a:latin typeface="Nunito"/>
                <a:ea typeface="Nunito"/>
                <a:cs typeface="Nunito"/>
                <a:sym typeface="Nunito"/>
              </a:rPr>
              <a:t> </a:t>
            </a:r>
            <a:endParaRPr sz="1000">
              <a:solidFill>
                <a:srgbClr val="222222"/>
              </a:solidFill>
              <a:highlight>
                <a:schemeClr val="lt1"/>
              </a:highlight>
              <a:latin typeface="Nunito"/>
              <a:ea typeface="Nunito"/>
              <a:cs typeface="Nunito"/>
              <a:sym typeface="Nunito"/>
            </a:endParaRPr>
          </a:p>
          <a:p>
            <a:pPr indent="0" lvl="0" marL="0" rtl="0" algn="l">
              <a:spcBef>
                <a:spcPts val="0"/>
              </a:spcBef>
              <a:spcAft>
                <a:spcPts val="0"/>
              </a:spcAft>
              <a:buNone/>
            </a:pPr>
            <a:r>
              <a:rPr lang="en" sz="1000">
                <a:solidFill>
                  <a:srgbClr val="222222"/>
                </a:solidFill>
                <a:highlight>
                  <a:schemeClr val="lt1"/>
                </a:highlight>
                <a:latin typeface="Nunito"/>
                <a:ea typeface="Nunito"/>
                <a:cs typeface="Nunito"/>
                <a:sym typeface="Nunito"/>
              </a:rPr>
              <a:t> </a:t>
            </a:r>
            <a:endParaRPr sz="1000">
              <a:solidFill>
                <a:srgbClr val="222222"/>
              </a:solidFill>
              <a:highlight>
                <a:srgbClr val="FFFFFF"/>
              </a:highlight>
              <a:latin typeface="Nunito"/>
              <a:ea typeface="Nunito"/>
              <a:cs typeface="Nunito"/>
              <a:sym typeface="Nunito"/>
            </a:endParaRPr>
          </a:p>
          <a:p>
            <a:pPr indent="0" lvl="0" marL="0" rtl="0" algn="l">
              <a:spcBef>
                <a:spcPts val="0"/>
              </a:spcBef>
              <a:spcAft>
                <a:spcPts val="0"/>
              </a:spcAft>
              <a:buNone/>
            </a:pPr>
            <a:r>
              <a:rPr lang="en" sz="1000">
                <a:solidFill>
                  <a:srgbClr val="222222"/>
                </a:solidFill>
                <a:highlight>
                  <a:srgbClr val="FFFFFF"/>
                </a:highlight>
                <a:latin typeface="Nunito"/>
                <a:ea typeface="Nunito"/>
                <a:cs typeface="Nunito"/>
                <a:sym typeface="Nunito"/>
              </a:rPr>
              <a:t>         </a:t>
            </a:r>
            <a:r>
              <a:rPr lang="en" sz="1000" u="sng">
                <a:solidFill>
                  <a:schemeClr val="hlink"/>
                </a:solidFill>
                <a:highlight>
                  <a:srgbClr val="FFFFFF"/>
                </a:highlight>
                <a:latin typeface="Nunito"/>
                <a:ea typeface="Nunito"/>
                <a:cs typeface="Nunito"/>
                <a:sym typeface="Nunito"/>
                <a:hlinkClick r:id="rId4"/>
              </a:rPr>
              <a:t>Current cost of Manual Printing of Serial Numbers(KPR CODES)</a:t>
            </a:r>
            <a:r>
              <a:rPr lang="en" sz="1000">
                <a:solidFill>
                  <a:srgbClr val="222222"/>
                </a:solidFill>
                <a:highlight>
                  <a:srgbClr val="FFFFFF"/>
                </a:highlight>
                <a:latin typeface="Nunito"/>
                <a:ea typeface="Nunito"/>
                <a:cs typeface="Nunito"/>
                <a:sym typeface="Nunito"/>
              </a:rPr>
              <a:t>     </a:t>
            </a:r>
            <a:r>
              <a:rPr lang="en" sz="1000">
                <a:solidFill>
                  <a:srgbClr val="222222"/>
                </a:solidFill>
                <a:highlight>
                  <a:srgbClr val="FFFFFF"/>
                </a:highlight>
                <a:latin typeface="Candara"/>
                <a:ea typeface="Candara"/>
                <a:cs typeface="Candara"/>
                <a:sym typeface="Candara"/>
              </a:rPr>
              <a:t>               </a:t>
            </a:r>
            <a:r>
              <a:rPr lang="en" sz="1000">
                <a:solidFill>
                  <a:srgbClr val="222222"/>
                </a:solidFill>
                <a:highlight>
                  <a:srgbClr val="FFFFFF"/>
                </a:highlight>
                <a:latin typeface="Nunito"/>
                <a:ea typeface="Nunito"/>
                <a:cs typeface="Nunito"/>
                <a:sym typeface="Nunito"/>
              </a:rPr>
              <a:t>                                                                                           </a:t>
            </a:r>
            <a:endParaRPr sz="1000">
              <a:solidFill>
                <a:srgbClr val="222222"/>
              </a:solidFill>
              <a:highlight>
                <a:srgbClr val="FFFFFF"/>
              </a:highlight>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4"/>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lnSpc>
                <a:spcPct val="120000"/>
              </a:lnSpc>
              <a:spcBef>
                <a:spcPts val="0"/>
              </a:spcBef>
              <a:spcAft>
                <a:spcPts val="0"/>
              </a:spcAft>
              <a:buNone/>
            </a:pPr>
            <a:r>
              <a:rPr b="1" lang="en" sz="1800">
                <a:latin typeface="Nunito"/>
                <a:ea typeface="Nunito"/>
                <a:cs typeface="Nunito"/>
                <a:sym typeface="Nunito"/>
              </a:rPr>
              <a:t>Improved Inventory Receipt Process(Introduction of QR Code Printer)</a:t>
            </a:r>
            <a:endParaRPr b="1" sz="1800">
              <a:latin typeface="Nunito"/>
              <a:ea typeface="Nunito"/>
              <a:cs typeface="Nunito"/>
              <a:sym typeface="Nunito"/>
            </a:endParaRPr>
          </a:p>
        </p:txBody>
      </p:sp>
      <p:sp>
        <p:nvSpPr>
          <p:cNvPr id="230" name="Google Shape;230;p34"/>
          <p:cNvSpPr txBox="1"/>
          <p:nvPr>
            <p:ph idx="12" type="sldNum"/>
          </p:nvPr>
        </p:nvSpPr>
        <p:spPr>
          <a:xfrm>
            <a:off x="8828325" y="4800694"/>
            <a:ext cx="320100" cy="342900"/>
          </a:xfrm>
          <a:prstGeom prst="rect">
            <a:avLst/>
          </a:prstGeom>
        </p:spPr>
        <p:txBody>
          <a:bodyPr anchorCtr="0" anchor="t" bIns="68575" lIns="68575" spcFirstLastPara="1" rIns="68575" wrap="square" tIns="68575">
            <a:noAutofit/>
          </a:bodyPr>
          <a:lstStyle/>
          <a:p>
            <a:pPr indent="0" lvl="0" marL="0" rtl="0" algn="ctr">
              <a:spcBef>
                <a:spcPts val="0"/>
              </a:spcBef>
              <a:spcAft>
                <a:spcPts val="0"/>
              </a:spcAft>
              <a:buNone/>
            </a:pPr>
            <a:r>
              <a:rPr lang="en"/>
              <a:t>4</a:t>
            </a:r>
            <a:endParaRPr/>
          </a:p>
        </p:txBody>
      </p:sp>
      <p:sp>
        <p:nvSpPr>
          <p:cNvPr id="231" name="Google Shape;231;p34"/>
          <p:cNvSpPr txBox="1"/>
          <p:nvPr/>
        </p:nvSpPr>
        <p:spPr>
          <a:xfrm>
            <a:off x="197100" y="761963"/>
            <a:ext cx="8793600" cy="3908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Clr>
                <a:schemeClr val="dk1"/>
              </a:buClr>
              <a:buSzPts val="800"/>
              <a:buFont typeface="Arial"/>
              <a:buNone/>
            </a:pPr>
            <a:r>
              <a:rPr lang="en" sz="1000">
                <a:solidFill>
                  <a:srgbClr val="222222"/>
                </a:solidFill>
                <a:highlight>
                  <a:srgbClr val="FFFFFF"/>
                </a:highlight>
                <a:latin typeface="Nunito"/>
                <a:ea typeface="Nunito"/>
                <a:cs typeface="Nunito"/>
                <a:sym typeface="Nunito"/>
              </a:rPr>
              <a:t>Introduction of QR Code Printer and Scanner will easen Receipt Process in the below ways;</a:t>
            </a:r>
            <a:endParaRPr sz="1000">
              <a:solidFill>
                <a:srgbClr val="222222"/>
              </a:solidFill>
              <a:highlight>
                <a:srgbClr val="FFFFFF"/>
              </a:highlight>
              <a:latin typeface="Nunito"/>
              <a:ea typeface="Nunito"/>
              <a:cs typeface="Nunito"/>
              <a:sym typeface="Nunito"/>
            </a:endParaRPr>
          </a:p>
          <a:p>
            <a:pPr indent="-292100" lvl="0" marL="457200" rtl="0" algn="l">
              <a:spcBef>
                <a:spcPts val="0"/>
              </a:spcBef>
              <a:spcAft>
                <a:spcPts val="0"/>
              </a:spcAft>
              <a:buClr>
                <a:srgbClr val="222222"/>
              </a:buClr>
              <a:buSzPts val="1000"/>
              <a:buFont typeface="Nunito"/>
              <a:buChar char="●"/>
            </a:pPr>
            <a:r>
              <a:rPr lang="en" sz="1000">
                <a:solidFill>
                  <a:srgbClr val="222222"/>
                </a:solidFill>
                <a:highlight>
                  <a:srgbClr val="FFFFFF"/>
                </a:highlight>
                <a:latin typeface="Nunito"/>
                <a:ea typeface="Nunito"/>
                <a:cs typeface="Nunito"/>
                <a:sym typeface="Nunito"/>
              </a:rPr>
              <a:t>Less Time will be taken during parts tagging since all serial Numbers will be printed prior to goods receipt.</a:t>
            </a:r>
            <a:endParaRPr sz="1000">
              <a:solidFill>
                <a:srgbClr val="222222"/>
              </a:solidFill>
              <a:highlight>
                <a:srgbClr val="FFFFFF"/>
              </a:highlight>
              <a:latin typeface="Nunito"/>
              <a:ea typeface="Nunito"/>
              <a:cs typeface="Nunito"/>
              <a:sym typeface="Nunito"/>
            </a:endParaRPr>
          </a:p>
          <a:p>
            <a:pPr indent="-292100" lvl="0" marL="457200" rtl="0" algn="l">
              <a:spcBef>
                <a:spcPts val="0"/>
              </a:spcBef>
              <a:spcAft>
                <a:spcPts val="0"/>
              </a:spcAft>
              <a:buClr>
                <a:srgbClr val="222222"/>
              </a:buClr>
              <a:buSzPts val="1000"/>
              <a:buFont typeface="Nunito"/>
              <a:buChar char="●"/>
            </a:pPr>
            <a:r>
              <a:rPr lang="en" sz="1000">
                <a:solidFill>
                  <a:srgbClr val="222222"/>
                </a:solidFill>
                <a:highlight>
                  <a:srgbClr val="FFFFFF"/>
                </a:highlight>
                <a:latin typeface="Nunito"/>
                <a:ea typeface="Nunito"/>
                <a:cs typeface="Nunito"/>
                <a:sym typeface="Nunito"/>
              </a:rPr>
              <a:t>Incoming QC Process will commence within a short time since parts tagging will not be delayed.</a:t>
            </a:r>
            <a:endParaRPr sz="1000">
              <a:solidFill>
                <a:srgbClr val="222222"/>
              </a:solidFill>
              <a:highlight>
                <a:srgbClr val="FFFFFF"/>
              </a:highlight>
              <a:latin typeface="Nunito"/>
              <a:ea typeface="Nunito"/>
              <a:cs typeface="Nunito"/>
              <a:sym typeface="Nunito"/>
            </a:endParaRPr>
          </a:p>
          <a:p>
            <a:pPr indent="-292100" lvl="0" marL="457200" rtl="0" algn="l">
              <a:spcBef>
                <a:spcPts val="0"/>
              </a:spcBef>
              <a:spcAft>
                <a:spcPts val="0"/>
              </a:spcAft>
              <a:buClr>
                <a:srgbClr val="222222"/>
              </a:buClr>
              <a:buSzPts val="1000"/>
              <a:buFont typeface="Nunito"/>
              <a:buChar char="●"/>
            </a:pPr>
            <a:r>
              <a:rPr lang="en" sz="1000">
                <a:solidFill>
                  <a:srgbClr val="222222"/>
                </a:solidFill>
                <a:highlight>
                  <a:srgbClr val="FFFFFF"/>
                </a:highlight>
                <a:latin typeface="Nunito"/>
                <a:ea typeface="Nunito"/>
                <a:cs typeface="Nunito"/>
                <a:sym typeface="Nunito"/>
              </a:rPr>
              <a:t>As opposed to the previous process there will be no repeat of serial numbers since all serial numbers will be printed in one batch.</a:t>
            </a:r>
            <a:endParaRPr sz="1000">
              <a:solidFill>
                <a:srgbClr val="222222"/>
              </a:solidFill>
              <a:highlight>
                <a:srgbClr val="FFFFFF"/>
              </a:highlight>
              <a:latin typeface="Nunito"/>
              <a:ea typeface="Nunito"/>
              <a:cs typeface="Nunito"/>
              <a:sym typeface="Nunito"/>
            </a:endParaRPr>
          </a:p>
          <a:p>
            <a:pPr indent="-292100" lvl="0" marL="457200" rtl="0" algn="l">
              <a:spcBef>
                <a:spcPts val="0"/>
              </a:spcBef>
              <a:spcAft>
                <a:spcPts val="0"/>
              </a:spcAft>
              <a:buClr>
                <a:srgbClr val="222222"/>
              </a:buClr>
              <a:buSzPts val="1000"/>
              <a:buFont typeface="Nunito"/>
              <a:buChar char="●"/>
            </a:pPr>
            <a:r>
              <a:rPr lang="en" sz="1000">
                <a:solidFill>
                  <a:srgbClr val="222222"/>
                </a:solidFill>
                <a:highlight>
                  <a:srgbClr val="FFFFFF"/>
                </a:highlight>
                <a:latin typeface="Nunito"/>
                <a:ea typeface="Nunito"/>
                <a:cs typeface="Nunito"/>
                <a:sym typeface="Nunito"/>
              </a:rPr>
              <a:t>No Ribon wastage since no repeat of serial numbers will occur.</a:t>
            </a:r>
            <a:endParaRPr sz="1000">
              <a:solidFill>
                <a:srgbClr val="222222"/>
              </a:solidFill>
              <a:highlight>
                <a:srgbClr val="FFFFFF"/>
              </a:highlight>
              <a:latin typeface="Nunito"/>
              <a:ea typeface="Nunito"/>
              <a:cs typeface="Nunito"/>
              <a:sym typeface="Nunito"/>
            </a:endParaRPr>
          </a:p>
          <a:p>
            <a:pPr indent="-292100" lvl="0" marL="457200" rtl="0" algn="l">
              <a:spcBef>
                <a:spcPts val="0"/>
              </a:spcBef>
              <a:spcAft>
                <a:spcPts val="0"/>
              </a:spcAft>
              <a:buClr>
                <a:srgbClr val="222222"/>
              </a:buClr>
              <a:buSzPts val="1000"/>
              <a:buFont typeface="Nunito"/>
              <a:buChar char="●"/>
            </a:pPr>
            <a:r>
              <a:rPr lang="en" sz="1000">
                <a:solidFill>
                  <a:srgbClr val="222222"/>
                </a:solidFill>
                <a:highlight>
                  <a:srgbClr val="FFFFFF"/>
                </a:highlight>
                <a:latin typeface="Nunito"/>
                <a:ea typeface="Nunito"/>
                <a:cs typeface="Nunito"/>
                <a:sym typeface="Nunito"/>
              </a:rPr>
              <a:t>Low printing cost.</a:t>
            </a:r>
            <a:endParaRPr sz="1000">
              <a:solidFill>
                <a:srgbClr val="222222"/>
              </a:solidFill>
              <a:highlight>
                <a:srgbClr val="FFFFFF"/>
              </a:highlight>
              <a:latin typeface="Nunito"/>
              <a:ea typeface="Nunito"/>
              <a:cs typeface="Nunito"/>
              <a:sym typeface="Nunito"/>
            </a:endParaRPr>
          </a:p>
          <a:p>
            <a:pPr indent="-292100" lvl="0" marL="457200" rtl="0" algn="l">
              <a:spcBef>
                <a:spcPts val="0"/>
              </a:spcBef>
              <a:spcAft>
                <a:spcPts val="0"/>
              </a:spcAft>
              <a:buClr>
                <a:srgbClr val="222222"/>
              </a:buClr>
              <a:buSzPts val="1000"/>
              <a:buFont typeface="Nunito"/>
              <a:buChar char="●"/>
            </a:pPr>
            <a:r>
              <a:rPr lang="en" sz="1000">
                <a:solidFill>
                  <a:srgbClr val="222222"/>
                </a:solidFill>
                <a:highlight>
                  <a:srgbClr val="FFFFFF"/>
                </a:highlight>
                <a:latin typeface="Nunito"/>
                <a:ea typeface="Nunito"/>
                <a:cs typeface="Nunito"/>
                <a:sym typeface="Nunito"/>
              </a:rPr>
              <a:t>During ERP GRN creation Less time will be taken as opposed to the Current process where it takes even two days to validate a GRN with 800 Serial numbers since the Serial numbers are entered manually.</a:t>
            </a:r>
            <a:endParaRPr sz="1000">
              <a:solidFill>
                <a:srgbClr val="222222"/>
              </a:solidFill>
              <a:highlight>
                <a:srgbClr val="FFFFFF"/>
              </a:highlight>
              <a:latin typeface="Nunito"/>
              <a:ea typeface="Nunito"/>
              <a:cs typeface="Nunito"/>
              <a:sym typeface="Nunito"/>
            </a:endParaRPr>
          </a:p>
          <a:p>
            <a:pPr indent="-292100" lvl="0" marL="457200" rtl="0" algn="l">
              <a:spcBef>
                <a:spcPts val="0"/>
              </a:spcBef>
              <a:spcAft>
                <a:spcPts val="0"/>
              </a:spcAft>
              <a:buClr>
                <a:srgbClr val="222222"/>
              </a:buClr>
              <a:buSzPts val="1000"/>
              <a:buFont typeface="Nunito"/>
              <a:buChar char="●"/>
            </a:pPr>
            <a:r>
              <a:rPr lang="en" sz="1000">
                <a:solidFill>
                  <a:srgbClr val="222222"/>
                </a:solidFill>
                <a:highlight>
                  <a:srgbClr val="FFFFFF"/>
                </a:highlight>
                <a:latin typeface="Nunito"/>
                <a:ea typeface="Nunito"/>
                <a:cs typeface="Nunito"/>
                <a:sym typeface="Nunito"/>
              </a:rPr>
              <a:t>Good Quality stickers printed will serve well as opposed to the current stickers which sometimes peel off during parts storage there proper tracking not attained.</a:t>
            </a:r>
            <a:endParaRPr sz="1000">
              <a:solidFill>
                <a:srgbClr val="222222"/>
              </a:solidFill>
              <a:highlight>
                <a:srgbClr val="FFFFFF"/>
              </a:highlight>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5"/>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b="1" lang="en" sz="1800">
                <a:latin typeface="Nunito"/>
                <a:ea typeface="Nunito"/>
                <a:cs typeface="Nunito"/>
                <a:sym typeface="Nunito"/>
              </a:rPr>
              <a:t>Outsourced Printing of labels</a:t>
            </a:r>
            <a:endParaRPr b="1" sz="1800">
              <a:latin typeface="Nunito"/>
              <a:ea typeface="Nunito"/>
              <a:cs typeface="Nunito"/>
              <a:sym typeface="Nunito"/>
            </a:endParaRPr>
          </a:p>
        </p:txBody>
      </p:sp>
      <p:graphicFrame>
        <p:nvGraphicFramePr>
          <p:cNvPr id="237" name="Google Shape;237;p35"/>
          <p:cNvGraphicFramePr/>
          <p:nvPr/>
        </p:nvGraphicFramePr>
        <p:xfrm>
          <a:off x="551425" y="1045170"/>
          <a:ext cx="3000000" cy="3000000"/>
        </p:xfrm>
        <a:graphic>
          <a:graphicData uri="http://schemas.openxmlformats.org/drawingml/2006/table">
            <a:tbl>
              <a:tblPr>
                <a:noFill/>
                <a:tableStyleId>{18FB1163-F8B2-4FFC-9DB1-C30FA9E44EBA}</a:tableStyleId>
              </a:tblPr>
              <a:tblGrid>
                <a:gridCol w="2742225"/>
                <a:gridCol w="1301900"/>
                <a:gridCol w="1332850"/>
                <a:gridCol w="1256800"/>
                <a:gridCol w="1236675"/>
              </a:tblGrid>
              <a:tr h="357900">
                <a:tc>
                  <a:txBody>
                    <a:bodyPr/>
                    <a:lstStyle/>
                    <a:p>
                      <a:pPr indent="0" lvl="0" marL="0" rtl="0" algn="ctr">
                        <a:lnSpc>
                          <a:spcPct val="115000"/>
                        </a:lnSpc>
                        <a:spcBef>
                          <a:spcPts val="0"/>
                        </a:spcBef>
                        <a:spcAft>
                          <a:spcPts val="0"/>
                        </a:spcAft>
                        <a:buClr>
                          <a:schemeClr val="dk1"/>
                        </a:buClr>
                        <a:buSzPts val="1100"/>
                        <a:buFont typeface="Arial"/>
                        <a:buNone/>
                      </a:pPr>
                      <a:r>
                        <a:rPr b="1" lang="en" sz="1200">
                          <a:solidFill>
                            <a:schemeClr val="dk1"/>
                          </a:solidFill>
                          <a:latin typeface="Nunito"/>
                          <a:ea typeface="Nunito"/>
                          <a:cs typeface="Nunito"/>
                          <a:sym typeface="Nunito"/>
                        </a:rPr>
                        <a:t>Outsourced Print(Expensive)</a:t>
                      </a:r>
                      <a:endParaRPr b="1" sz="12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200">
                          <a:latin typeface="Nunito"/>
                          <a:ea typeface="Nunito"/>
                          <a:cs typeface="Nunito"/>
                          <a:sym typeface="Nunito"/>
                        </a:rPr>
                        <a:t>Sticker Needed</a:t>
                      </a:r>
                      <a:endParaRPr b="1" sz="12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Nunito"/>
                          <a:ea typeface="Nunito"/>
                          <a:cs typeface="Nunito"/>
                          <a:sym typeface="Nunito"/>
                        </a:rPr>
                        <a:t>Serialised Parts / Subassemblies QTY</a:t>
                      </a:r>
                      <a:endParaRPr b="1" sz="12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Nunito"/>
                          <a:ea typeface="Nunito"/>
                          <a:cs typeface="Nunito"/>
                          <a:sym typeface="Nunito"/>
                        </a:rPr>
                        <a:t>Cost Per unit</a:t>
                      </a:r>
                      <a:endParaRPr b="1" sz="12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Nunito"/>
                          <a:ea typeface="Nunito"/>
                          <a:cs typeface="Nunito"/>
                          <a:sym typeface="Nunito"/>
                        </a:rPr>
                        <a:t>Total Cost</a:t>
                      </a:r>
                      <a:endParaRPr b="1" sz="12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3150">
                <a:tc>
                  <a:txBody>
                    <a:bodyPr/>
                    <a:lstStyle/>
                    <a:p>
                      <a:pPr indent="0" lvl="0" marL="0" rtl="0" algn="l">
                        <a:lnSpc>
                          <a:spcPct val="115000"/>
                        </a:lnSpc>
                        <a:spcBef>
                          <a:spcPts val="0"/>
                        </a:spcBef>
                        <a:spcAft>
                          <a:spcPts val="0"/>
                        </a:spcAft>
                        <a:buNone/>
                      </a:pPr>
                      <a:r>
                        <a:rPr lang="en" sz="1000">
                          <a:latin typeface="Nunito"/>
                          <a:ea typeface="Nunito"/>
                          <a:cs typeface="Nunito"/>
                          <a:sym typeface="Nunito"/>
                        </a:rPr>
                        <a:t>KP Serialisation Labelling Cost for KPR tracking</a:t>
                      </a:r>
                      <a:endParaRPr sz="10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00">
                          <a:latin typeface="Nunito"/>
                          <a:ea typeface="Nunito"/>
                          <a:cs typeface="Nunito"/>
                          <a:sym typeface="Nunito"/>
                        </a:rPr>
                        <a:t>Serial no</a:t>
                      </a:r>
                      <a:endParaRPr sz="10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Nunito"/>
                          <a:ea typeface="Nunito"/>
                          <a:cs typeface="Nunito"/>
                          <a:sym typeface="Nunito"/>
                        </a:rPr>
                        <a:t>35,650</a:t>
                      </a:r>
                      <a:endParaRPr sz="10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Nunito"/>
                          <a:ea typeface="Nunito"/>
                          <a:cs typeface="Nunito"/>
                          <a:sym typeface="Nunito"/>
                        </a:rPr>
                        <a:t>$0.05</a:t>
                      </a:r>
                      <a:endParaRPr sz="10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Nunito"/>
                          <a:ea typeface="Nunito"/>
                          <a:cs typeface="Nunito"/>
                          <a:sym typeface="Nunito"/>
                        </a:rPr>
                        <a:t>$1,783</a:t>
                      </a:r>
                      <a:endParaRPr sz="10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49450">
                <a:tc>
                  <a:txBody>
                    <a:bodyPr/>
                    <a:lstStyle/>
                    <a:p>
                      <a:pPr indent="0" lvl="0" marL="0" rtl="0" algn="l">
                        <a:lnSpc>
                          <a:spcPct val="115000"/>
                        </a:lnSpc>
                        <a:spcBef>
                          <a:spcPts val="0"/>
                        </a:spcBef>
                        <a:spcAft>
                          <a:spcPts val="0"/>
                        </a:spcAft>
                        <a:buNone/>
                      </a:pPr>
                      <a:r>
                        <a:rPr lang="en" sz="1000">
                          <a:latin typeface="Nunito"/>
                          <a:ea typeface="Nunito"/>
                          <a:cs typeface="Nunito"/>
                          <a:sym typeface="Nunito"/>
                        </a:rPr>
                        <a:t>KP Serialisation Labelling Cost for KA tracking</a:t>
                      </a:r>
                      <a:endParaRPr sz="10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000">
                          <a:latin typeface="Nunito"/>
                          <a:ea typeface="Nunito"/>
                          <a:cs typeface="Nunito"/>
                          <a:sym typeface="Nunito"/>
                        </a:rPr>
                        <a:t>Serial no</a:t>
                      </a:r>
                      <a:endParaRPr sz="10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Nunito"/>
                          <a:ea typeface="Nunito"/>
                          <a:cs typeface="Nunito"/>
                          <a:sym typeface="Nunito"/>
                        </a:rPr>
                        <a:t>38502</a:t>
                      </a:r>
                      <a:endParaRPr sz="10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Nunito"/>
                          <a:ea typeface="Nunito"/>
                          <a:cs typeface="Nunito"/>
                          <a:sym typeface="Nunito"/>
                        </a:rPr>
                        <a:t>$0.05</a:t>
                      </a:r>
                      <a:endParaRPr sz="10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latin typeface="Nunito"/>
                          <a:ea typeface="Nunito"/>
                          <a:cs typeface="Nunito"/>
                          <a:sym typeface="Nunito"/>
                        </a:rPr>
                        <a:t>$1,925</a:t>
                      </a:r>
                      <a:endParaRPr sz="10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34075">
                <a:tc>
                  <a:txBody>
                    <a:bodyPr/>
                    <a:lstStyle/>
                    <a:p>
                      <a:pPr indent="0" lvl="0" marL="0" rtl="0" algn="l">
                        <a:spcBef>
                          <a:spcPts val="0"/>
                        </a:spcBef>
                        <a:spcAft>
                          <a:spcPts val="0"/>
                        </a:spcAft>
                        <a:buNone/>
                      </a:pPr>
                      <a:r>
                        <a:t/>
                      </a:r>
                      <a:endParaRPr sz="10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0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solidFill>
                            <a:srgbClr val="222222"/>
                          </a:solidFill>
                          <a:latin typeface="Nunito"/>
                          <a:ea typeface="Nunito"/>
                          <a:cs typeface="Nunito"/>
                          <a:sym typeface="Nunito"/>
                        </a:rPr>
                        <a:t>Total</a:t>
                      </a:r>
                      <a:endParaRPr sz="1000">
                        <a:solidFill>
                          <a:srgbClr val="222222"/>
                        </a:solidFill>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b="1" lang="en" sz="1000">
                          <a:latin typeface="Nunito"/>
                          <a:ea typeface="Nunito"/>
                          <a:cs typeface="Nunito"/>
                          <a:sym typeface="Nunito"/>
                        </a:rPr>
                        <a:t>$3,708</a:t>
                      </a:r>
                      <a:endParaRPr b="1" sz="10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6"/>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b="1" lang="en" sz="1800">
                <a:latin typeface="Nunito"/>
                <a:ea typeface="Nunito"/>
                <a:cs typeface="Nunito"/>
                <a:sym typeface="Nunito"/>
              </a:rPr>
              <a:t>Inhouse Print:Buy print material and software and printer</a:t>
            </a:r>
            <a:endParaRPr b="1" sz="1800">
              <a:latin typeface="Nunito"/>
              <a:ea typeface="Nunito"/>
              <a:cs typeface="Nunito"/>
              <a:sym typeface="Nunito"/>
            </a:endParaRPr>
          </a:p>
        </p:txBody>
      </p:sp>
      <p:graphicFrame>
        <p:nvGraphicFramePr>
          <p:cNvPr id="243" name="Google Shape;243;p36"/>
          <p:cNvGraphicFramePr/>
          <p:nvPr/>
        </p:nvGraphicFramePr>
        <p:xfrm>
          <a:off x="551425" y="1045170"/>
          <a:ext cx="3000000" cy="3000000"/>
        </p:xfrm>
        <a:graphic>
          <a:graphicData uri="http://schemas.openxmlformats.org/drawingml/2006/table">
            <a:tbl>
              <a:tblPr>
                <a:noFill/>
                <a:tableStyleId>{18FB1163-F8B2-4FFC-9DB1-C30FA9E44EBA}</a:tableStyleId>
              </a:tblPr>
              <a:tblGrid>
                <a:gridCol w="3184600"/>
                <a:gridCol w="859525"/>
                <a:gridCol w="963100"/>
                <a:gridCol w="1276625"/>
                <a:gridCol w="1586600"/>
              </a:tblGrid>
              <a:tr h="357900">
                <a:tc>
                  <a:txBody>
                    <a:bodyPr/>
                    <a:lstStyle/>
                    <a:p>
                      <a:pPr indent="0" lvl="0" marL="0" rtl="0" algn="ctr">
                        <a:lnSpc>
                          <a:spcPct val="115000"/>
                        </a:lnSpc>
                        <a:spcBef>
                          <a:spcPts val="0"/>
                        </a:spcBef>
                        <a:spcAft>
                          <a:spcPts val="0"/>
                        </a:spcAft>
                        <a:buNone/>
                      </a:pPr>
                      <a:r>
                        <a:rPr b="1" lang="en" sz="1200">
                          <a:latin typeface="Nunito"/>
                          <a:ea typeface="Nunito"/>
                          <a:cs typeface="Nunito"/>
                          <a:sym typeface="Nunito"/>
                        </a:rPr>
                        <a:t>Product name/Description</a:t>
                      </a:r>
                      <a:endParaRPr b="1" sz="12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200">
                          <a:latin typeface="Nunito"/>
                          <a:ea typeface="Nunito"/>
                          <a:cs typeface="Nunito"/>
                          <a:sym typeface="Nunito"/>
                        </a:rPr>
                        <a:t>Sticker</a:t>
                      </a:r>
                      <a:endParaRPr b="1" sz="12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b="1" lang="en" sz="1200">
                          <a:latin typeface="Nunito"/>
                          <a:ea typeface="Nunito"/>
                          <a:cs typeface="Nunito"/>
                          <a:sym typeface="Nunito"/>
                        </a:rPr>
                        <a:t>Qty Needed</a:t>
                      </a:r>
                      <a:endParaRPr b="1" sz="12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b="1" lang="en" sz="1200">
                          <a:latin typeface="Nunito"/>
                          <a:ea typeface="Nunito"/>
                          <a:cs typeface="Nunito"/>
                          <a:sym typeface="Nunito"/>
                        </a:rPr>
                        <a:t>Cost Per unit</a:t>
                      </a:r>
                      <a:endParaRPr b="1" sz="12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Clr>
                          <a:schemeClr val="dk1"/>
                        </a:buClr>
                        <a:buSzPts val="1100"/>
                        <a:buFont typeface="Arial"/>
                        <a:buNone/>
                      </a:pPr>
                      <a:r>
                        <a:rPr b="1" lang="en" sz="1200">
                          <a:latin typeface="Nunito"/>
                          <a:ea typeface="Nunito"/>
                          <a:cs typeface="Nunito"/>
                          <a:sym typeface="Nunito"/>
                        </a:rPr>
                        <a:t>Total </a:t>
                      </a:r>
                      <a:r>
                        <a:rPr b="1" lang="en" sz="1200">
                          <a:latin typeface="Nunito"/>
                          <a:ea typeface="Nunito"/>
                          <a:cs typeface="Nunito"/>
                          <a:sym typeface="Nunito"/>
                        </a:rPr>
                        <a:t>Cost</a:t>
                      </a:r>
                      <a:endParaRPr b="1" sz="12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323150">
                <a:tc>
                  <a:txBody>
                    <a:bodyPr/>
                    <a:lstStyle/>
                    <a:p>
                      <a:pPr indent="0" lvl="0" marL="0" rtl="0" algn="l">
                        <a:lnSpc>
                          <a:spcPct val="115000"/>
                        </a:lnSpc>
                        <a:spcBef>
                          <a:spcPts val="0"/>
                        </a:spcBef>
                        <a:spcAft>
                          <a:spcPts val="0"/>
                        </a:spcAft>
                        <a:buNone/>
                      </a:pPr>
                      <a:r>
                        <a:rPr lang="en" sz="1000">
                          <a:latin typeface="Nunito"/>
                          <a:ea typeface="Nunito"/>
                          <a:cs typeface="Nunito"/>
                          <a:sym typeface="Nunito"/>
                        </a:rPr>
                        <a:t>Barcode</a:t>
                      </a:r>
                      <a:r>
                        <a:rPr lang="en" sz="1000">
                          <a:latin typeface="Nunito"/>
                          <a:ea typeface="Nunito"/>
                          <a:cs typeface="Nunito"/>
                          <a:sym typeface="Nunito"/>
                        </a:rPr>
                        <a:t> Labels:Size 7mm X 50mm</a:t>
                      </a:r>
                      <a:endParaRPr sz="10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latin typeface="Nunito"/>
                          <a:ea typeface="Nunito"/>
                          <a:cs typeface="Nunito"/>
                          <a:sym typeface="Nunito"/>
                        </a:rPr>
                        <a:t>(KPR &amp; KA)</a:t>
                      </a:r>
                      <a:endParaRPr sz="10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Nunito"/>
                          <a:ea typeface="Nunito"/>
                          <a:cs typeface="Nunito"/>
                          <a:sym typeface="Nunito"/>
                        </a:rPr>
                        <a:t>74,152</a:t>
                      </a:r>
                      <a:endParaRPr sz="10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Nunito"/>
                          <a:ea typeface="Nunito"/>
                          <a:cs typeface="Nunito"/>
                          <a:sym typeface="Nunito"/>
                        </a:rPr>
                        <a:t>$0.003</a:t>
                      </a:r>
                      <a:endParaRPr sz="10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latin typeface="Nunito"/>
                          <a:ea typeface="Nunito"/>
                          <a:cs typeface="Nunito"/>
                          <a:sym typeface="Nunito"/>
                        </a:rPr>
                        <a:t>$222.456</a:t>
                      </a:r>
                      <a:endParaRPr sz="10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449450">
                <a:tc>
                  <a:txBody>
                    <a:bodyPr/>
                    <a:lstStyle/>
                    <a:p>
                      <a:pPr indent="0" lvl="0" marL="0" rtl="0" algn="l">
                        <a:lnSpc>
                          <a:spcPct val="115000"/>
                        </a:lnSpc>
                        <a:spcBef>
                          <a:spcPts val="0"/>
                        </a:spcBef>
                        <a:spcAft>
                          <a:spcPts val="0"/>
                        </a:spcAft>
                        <a:buNone/>
                      </a:pPr>
                      <a:r>
                        <a:rPr lang="en" sz="1000">
                          <a:latin typeface="Nunito"/>
                          <a:ea typeface="Nunito"/>
                          <a:cs typeface="Nunito"/>
                          <a:sym typeface="Nunito"/>
                        </a:rPr>
                        <a:t>Ethanol Protection Clear Sticker:Size 7mm X 50mm</a:t>
                      </a:r>
                      <a:endParaRPr sz="10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1000">
                          <a:latin typeface="Nunito"/>
                          <a:ea typeface="Nunito"/>
                          <a:cs typeface="Nunito"/>
                          <a:sym typeface="Nunito"/>
                        </a:rPr>
                        <a:t>(KPR &amp; KA)</a:t>
                      </a:r>
                      <a:endParaRPr sz="10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Nunito"/>
                          <a:ea typeface="Nunito"/>
                          <a:cs typeface="Nunito"/>
                          <a:sym typeface="Nunito"/>
                        </a:rPr>
                        <a:t>74,152</a:t>
                      </a:r>
                      <a:endParaRPr sz="10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Nunito"/>
                          <a:ea typeface="Nunito"/>
                          <a:cs typeface="Nunito"/>
                          <a:sym typeface="Nunito"/>
                        </a:rPr>
                        <a:t>$0.0063</a:t>
                      </a:r>
                      <a:endParaRPr sz="10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Nunito"/>
                          <a:ea typeface="Nunito"/>
                          <a:cs typeface="Nunito"/>
                          <a:sym typeface="Nunito"/>
                        </a:rPr>
                        <a:t>$467.16</a:t>
                      </a:r>
                      <a:endParaRPr sz="10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479525">
                <a:tc>
                  <a:txBody>
                    <a:bodyPr/>
                    <a:lstStyle/>
                    <a:p>
                      <a:pPr indent="0" lvl="0" marL="0" rtl="0" algn="l">
                        <a:lnSpc>
                          <a:spcPct val="115000"/>
                        </a:lnSpc>
                        <a:spcBef>
                          <a:spcPts val="0"/>
                        </a:spcBef>
                        <a:spcAft>
                          <a:spcPts val="0"/>
                        </a:spcAft>
                        <a:buNone/>
                      </a:pPr>
                      <a:r>
                        <a:rPr lang="en" sz="1000">
                          <a:latin typeface="Nunito"/>
                          <a:ea typeface="Nunito"/>
                          <a:cs typeface="Nunito"/>
                          <a:sym typeface="Nunito"/>
                        </a:rPr>
                        <a:t>Ink (Roll) Ribbon:Size 110mm X 300 </a:t>
                      </a:r>
                      <a:r>
                        <a:rPr lang="en" sz="1000">
                          <a:latin typeface="Nunito"/>
                          <a:ea typeface="Nunito"/>
                          <a:cs typeface="Nunito"/>
                          <a:sym typeface="Nunito"/>
                        </a:rPr>
                        <a:t>Meters</a:t>
                      </a:r>
                      <a:r>
                        <a:rPr lang="en" sz="1000">
                          <a:latin typeface="Nunito"/>
                          <a:ea typeface="Nunito"/>
                          <a:cs typeface="Nunito"/>
                          <a:sym typeface="Nunito"/>
                        </a:rPr>
                        <a:t> Prints per Roll:( 8000 Stickers)</a:t>
                      </a:r>
                      <a:endParaRPr sz="10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10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Nunito"/>
                          <a:ea typeface="Nunito"/>
                          <a:cs typeface="Nunito"/>
                          <a:sym typeface="Nunito"/>
                        </a:rPr>
                        <a:t>19</a:t>
                      </a:r>
                      <a:endParaRPr sz="10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Nunito"/>
                          <a:ea typeface="Nunito"/>
                          <a:cs typeface="Nunito"/>
                          <a:sym typeface="Nunito"/>
                        </a:rPr>
                        <a:t>$13.81</a:t>
                      </a:r>
                      <a:endParaRPr sz="10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Nunito"/>
                          <a:ea typeface="Nunito"/>
                          <a:cs typeface="Nunito"/>
                          <a:sym typeface="Nunito"/>
                        </a:rPr>
                        <a:t>$256.01</a:t>
                      </a:r>
                      <a:endParaRPr sz="10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635900">
                <a:tc>
                  <a:txBody>
                    <a:bodyPr/>
                    <a:lstStyle/>
                    <a:p>
                      <a:pPr indent="0" lvl="0" marL="0" rtl="0" algn="l">
                        <a:lnSpc>
                          <a:spcPct val="115000"/>
                        </a:lnSpc>
                        <a:spcBef>
                          <a:spcPts val="0"/>
                        </a:spcBef>
                        <a:spcAft>
                          <a:spcPts val="0"/>
                        </a:spcAft>
                        <a:buNone/>
                      </a:pPr>
                      <a:r>
                        <a:rPr lang="en" sz="1000">
                          <a:latin typeface="Nunito"/>
                          <a:ea typeface="Nunito"/>
                          <a:cs typeface="Nunito"/>
                          <a:sym typeface="Nunito"/>
                        </a:rPr>
                        <a:t>Thermal Printer + Printing Software:Cost of Thermal Printer : 38,000 INR | $530,Cost of Software : 12,000 INR | $168</a:t>
                      </a:r>
                      <a:endParaRPr sz="10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t/>
                      </a:r>
                      <a:endParaRPr sz="10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Nunito"/>
                          <a:ea typeface="Nunito"/>
                          <a:cs typeface="Nunito"/>
                          <a:sym typeface="Nunito"/>
                        </a:rPr>
                        <a:t>1</a:t>
                      </a:r>
                      <a:endParaRPr sz="10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Nunito"/>
                          <a:ea typeface="Nunito"/>
                          <a:cs typeface="Nunito"/>
                          <a:sym typeface="Nunito"/>
                        </a:rPr>
                        <a:t>$698</a:t>
                      </a:r>
                      <a:endParaRPr sz="10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Nunito"/>
                          <a:ea typeface="Nunito"/>
                          <a:cs typeface="Nunito"/>
                          <a:sym typeface="Nunito"/>
                        </a:rPr>
                        <a:t>$698</a:t>
                      </a:r>
                      <a:endParaRPr sz="10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634075">
                <a:tc>
                  <a:txBody>
                    <a:bodyPr/>
                    <a:lstStyle/>
                    <a:p>
                      <a:pPr indent="0" lvl="0" marL="0" rtl="0" algn="l">
                        <a:spcBef>
                          <a:spcPts val="0"/>
                        </a:spcBef>
                        <a:spcAft>
                          <a:spcPts val="0"/>
                        </a:spcAft>
                        <a:buNone/>
                      </a:pPr>
                      <a:r>
                        <a:t/>
                      </a:r>
                      <a:endParaRPr sz="10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0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latin typeface="Nunito"/>
                          <a:ea typeface="Nunito"/>
                          <a:cs typeface="Nunito"/>
                          <a:sym typeface="Nunito"/>
                        </a:rPr>
                        <a:t>Total</a:t>
                      </a:r>
                      <a:endParaRPr sz="10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latin typeface="Nunito"/>
                          <a:ea typeface="Nunito"/>
                          <a:cs typeface="Nunito"/>
                          <a:sym typeface="Nunito"/>
                        </a:rPr>
                        <a:t>$1,644</a:t>
                      </a:r>
                      <a:endParaRPr b="1" sz="1000">
                        <a:latin typeface="Nunito"/>
                        <a:ea typeface="Nunito"/>
                        <a:cs typeface="Nunito"/>
                        <a:sym typeface="Nunito"/>
                      </a:endParaRPr>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7"/>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342900" rtl="0" algn="l">
              <a:lnSpc>
                <a:spcPct val="120000"/>
              </a:lnSpc>
              <a:spcBef>
                <a:spcPts val="0"/>
              </a:spcBef>
              <a:spcAft>
                <a:spcPts val="0"/>
              </a:spcAft>
              <a:buNone/>
            </a:pPr>
            <a:r>
              <a:t/>
            </a:r>
            <a:endParaRPr sz="1800">
              <a:latin typeface="Nunito"/>
              <a:ea typeface="Nunito"/>
              <a:cs typeface="Nunito"/>
              <a:sym typeface="Nunito"/>
            </a:endParaRPr>
          </a:p>
          <a:p>
            <a:pPr indent="0" lvl="0" marL="57150" rtl="0" algn="l">
              <a:lnSpc>
                <a:spcPct val="120000"/>
              </a:lnSpc>
              <a:spcBef>
                <a:spcPts val="0"/>
              </a:spcBef>
              <a:spcAft>
                <a:spcPts val="0"/>
              </a:spcAft>
              <a:buClr>
                <a:schemeClr val="dk1"/>
              </a:buClr>
              <a:buSzPts val="1100"/>
              <a:buFont typeface="Arial"/>
              <a:buNone/>
            </a:pPr>
            <a:r>
              <a:rPr b="1" lang="en" sz="1800">
                <a:latin typeface="Nunito"/>
                <a:ea typeface="Nunito"/>
                <a:cs typeface="Nunito"/>
                <a:sym typeface="Nunito"/>
              </a:rPr>
              <a:t>Cost of </a:t>
            </a:r>
            <a:r>
              <a:rPr b="1" lang="en" sz="1800">
                <a:latin typeface="Nunito"/>
                <a:ea typeface="Nunito"/>
                <a:cs typeface="Nunito"/>
                <a:sym typeface="Nunito"/>
              </a:rPr>
              <a:t>Improved Inventory Receipt Process</a:t>
            </a:r>
            <a:endParaRPr b="1" sz="1800">
              <a:latin typeface="Nunito"/>
              <a:ea typeface="Nunito"/>
              <a:cs typeface="Nunito"/>
              <a:sym typeface="Nunito"/>
            </a:endParaRPr>
          </a:p>
          <a:p>
            <a:pPr indent="0" lvl="0" marL="0" rtl="0" algn="l">
              <a:spcBef>
                <a:spcPts val="0"/>
              </a:spcBef>
              <a:spcAft>
                <a:spcPts val="0"/>
              </a:spcAft>
              <a:buNone/>
            </a:pPr>
            <a:r>
              <a:t/>
            </a:r>
            <a:endParaRPr/>
          </a:p>
        </p:txBody>
      </p:sp>
      <p:sp>
        <p:nvSpPr>
          <p:cNvPr id="250" name="Google Shape;250;p37"/>
          <p:cNvSpPr txBox="1"/>
          <p:nvPr>
            <p:ph idx="1" type="subTitle"/>
          </p:nvPr>
        </p:nvSpPr>
        <p:spPr>
          <a:xfrm>
            <a:off x="245425" y="787700"/>
            <a:ext cx="8439000" cy="3771300"/>
          </a:xfrm>
          <a:prstGeom prst="rect">
            <a:avLst/>
          </a:prstGeom>
        </p:spPr>
        <p:txBody>
          <a:bodyPr anchorCtr="0" anchor="t" bIns="91425" lIns="857250" spcFirstLastPara="1" rIns="91425" wrap="square" tIns="91425">
            <a:noAutofit/>
          </a:bodyPr>
          <a:lstStyle/>
          <a:p>
            <a:pPr indent="-514350" lvl="0" marL="0" rtl="0" algn="l">
              <a:lnSpc>
                <a:spcPct val="115000"/>
              </a:lnSpc>
              <a:spcBef>
                <a:spcPts val="0"/>
              </a:spcBef>
              <a:spcAft>
                <a:spcPts val="0"/>
              </a:spcAft>
              <a:buClr>
                <a:schemeClr val="dk1"/>
              </a:buClr>
              <a:buSzPts val="800"/>
              <a:buFont typeface="Arial"/>
              <a:buNone/>
            </a:pPr>
            <a:r>
              <a:rPr lang="en" sz="1000">
                <a:highlight>
                  <a:srgbClr val="FFFFFF"/>
                </a:highlight>
              </a:rPr>
              <a:t>The cost of printing one serial sticker is reduced in the new receipt process as calculated belo</a:t>
            </a:r>
            <a:r>
              <a:rPr lang="en" sz="1000">
                <a:highlight>
                  <a:srgbClr val="FFFFFF"/>
                </a:highlight>
              </a:rPr>
              <a:t>w</a:t>
            </a:r>
            <a:endParaRPr sz="1000">
              <a:highlight>
                <a:srgbClr val="FFFFFF"/>
              </a:highlight>
            </a:endParaRPr>
          </a:p>
          <a:p>
            <a:pPr indent="-514350" lvl="0" marL="0" rtl="0" algn="l">
              <a:lnSpc>
                <a:spcPct val="115000"/>
              </a:lnSpc>
              <a:spcBef>
                <a:spcPts val="0"/>
              </a:spcBef>
              <a:spcAft>
                <a:spcPts val="0"/>
              </a:spcAft>
              <a:buClr>
                <a:schemeClr val="dk1"/>
              </a:buClr>
              <a:buSzPts val="800"/>
              <a:buFont typeface="Arial"/>
              <a:buNone/>
            </a:pPr>
            <a:r>
              <a:rPr lang="en" sz="1000">
                <a:highlight>
                  <a:srgbClr val="FFFFFF"/>
                </a:highlight>
              </a:rPr>
              <a:t>Current</a:t>
            </a:r>
            <a:r>
              <a:rPr lang="en" sz="1000">
                <a:solidFill>
                  <a:srgbClr val="000000"/>
                </a:solidFill>
                <a:highlight>
                  <a:srgbClr val="FFFFFF"/>
                </a:highlight>
              </a:rPr>
              <a:t>; Ksh.2,200 for 100 stickers meaning each sticker cost is 2200/100=Kshs.2</a:t>
            </a:r>
            <a:r>
              <a:rPr lang="en" sz="1000">
                <a:solidFill>
                  <a:srgbClr val="000000"/>
                </a:solidFill>
                <a:highlight>
                  <a:srgbClr val="FFFFFF"/>
                </a:highlight>
              </a:rPr>
              <a:t>2</a:t>
            </a:r>
            <a:endParaRPr sz="1000">
              <a:solidFill>
                <a:srgbClr val="000000"/>
              </a:solidFill>
              <a:highlight>
                <a:srgbClr val="FFFFFF"/>
              </a:highlight>
            </a:endParaRPr>
          </a:p>
          <a:p>
            <a:pPr indent="0" lvl="0" marL="0" rtl="0" algn="l">
              <a:lnSpc>
                <a:spcPct val="115000"/>
              </a:lnSpc>
              <a:spcBef>
                <a:spcPts val="0"/>
              </a:spcBef>
              <a:spcAft>
                <a:spcPts val="0"/>
              </a:spcAft>
              <a:buClr>
                <a:schemeClr val="dk1"/>
              </a:buClr>
              <a:buSzPts val="800"/>
              <a:buFont typeface="Arial"/>
              <a:buNone/>
            </a:pPr>
            <a:r>
              <a:rPr lang="en" sz="1000">
                <a:solidFill>
                  <a:srgbClr val="000000"/>
                </a:solidFill>
                <a:highlight>
                  <a:srgbClr val="FFFFFF"/>
                </a:highlight>
              </a:rPr>
              <a:t>         </a:t>
            </a:r>
            <a:r>
              <a:rPr lang="en" sz="1000">
                <a:solidFill>
                  <a:srgbClr val="000000"/>
                </a:solidFill>
                <a:highlight>
                  <a:srgbClr val="FFFFFF"/>
                </a:highlight>
              </a:rPr>
              <a:t>Proposed;Kshs.54971.6 For 8000 Stickers Meaning each sticker cost is</a:t>
            </a:r>
            <a:endParaRPr sz="1000">
              <a:solidFill>
                <a:srgbClr val="000000"/>
              </a:solidFill>
              <a:highlight>
                <a:srgbClr val="FFFFFF"/>
              </a:highlight>
            </a:endParaRPr>
          </a:p>
          <a:p>
            <a:pPr indent="0" lvl="0" marL="0" rtl="0" algn="l">
              <a:lnSpc>
                <a:spcPct val="115000"/>
              </a:lnSpc>
              <a:spcBef>
                <a:spcPts val="0"/>
              </a:spcBef>
              <a:spcAft>
                <a:spcPts val="0"/>
              </a:spcAft>
              <a:buClr>
                <a:schemeClr val="dk1"/>
              </a:buClr>
              <a:buSzPts val="800"/>
              <a:buFont typeface="Arial"/>
              <a:buNone/>
            </a:pPr>
            <a:r>
              <a:rPr lang="en" sz="1000">
                <a:solidFill>
                  <a:srgbClr val="000000"/>
                </a:solidFill>
                <a:highlight>
                  <a:srgbClr val="FFFFFF"/>
                </a:highlight>
              </a:rPr>
              <a:t>54971.6/8000=Kshs.6.87</a:t>
            </a:r>
            <a:endParaRPr sz="1000">
              <a:solidFill>
                <a:srgbClr val="000000"/>
              </a:solidFill>
              <a:highlight>
                <a:srgbClr val="FFFFFF"/>
              </a:highlight>
            </a:endParaRPr>
          </a:p>
          <a:p>
            <a:pPr indent="0" lvl="0" marL="0" rtl="0" algn="l">
              <a:lnSpc>
                <a:spcPct val="115000"/>
              </a:lnSpc>
              <a:spcBef>
                <a:spcPts val="0"/>
              </a:spcBef>
              <a:spcAft>
                <a:spcPts val="0"/>
              </a:spcAft>
              <a:buClr>
                <a:schemeClr val="dk1"/>
              </a:buClr>
              <a:buSzPts val="800"/>
              <a:buFont typeface="Arial"/>
              <a:buNone/>
            </a:pPr>
            <a:r>
              <a:rPr lang="en" sz="1000">
                <a:solidFill>
                  <a:srgbClr val="000000"/>
                </a:solidFill>
              </a:rPr>
              <a:t>Difference;22-6.87=</a:t>
            </a:r>
            <a:r>
              <a:rPr b="1" lang="en" sz="1000">
                <a:solidFill>
                  <a:srgbClr val="000000"/>
                </a:solidFill>
              </a:rPr>
              <a:t>Kshs.15.13</a:t>
            </a:r>
            <a:endParaRPr sz="1000">
              <a:solidFill>
                <a:srgbClr val="000000"/>
              </a:solidFill>
            </a:endParaRPr>
          </a:p>
          <a:p>
            <a:pPr indent="0" lvl="0" marL="0" rtl="0" algn="l">
              <a:lnSpc>
                <a:spcPct val="115000"/>
              </a:lnSpc>
              <a:spcBef>
                <a:spcPts val="0"/>
              </a:spcBef>
              <a:spcAft>
                <a:spcPts val="0"/>
              </a:spcAft>
              <a:buClr>
                <a:schemeClr val="dk1"/>
              </a:buClr>
              <a:buSzPts val="800"/>
              <a:buFont typeface="Arial"/>
              <a:buNone/>
            </a:pPr>
            <a:r>
              <a:t/>
            </a:r>
            <a:endParaRPr sz="1000">
              <a:solidFill>
                <a:srgbClr val="000000"/>
              </a:solidFill>
            </a:endParaRPr>
          </a:p>
          <a:p>
            <a:pPr indent="0" lvl="0" marL="0" rtl="0" algn="l">
              <a:lnSpc>
                <a:spcPct val="115000"/>
              </a:lnSpc>
              <a:spcBef>
                <a:spcPts val="0"/>
              </a:spcBef>
              <a:spcAft>
                <a:spcPts val="0"/>
              </a:spcAft>
              <a:buClr>
                <a:schemeClr val="dk1"/>
              </a:buClr>
              <a:buSzPts val="800"/>
              <a:buFont typeface="Arial"/>
              <a:buNone/>
            </a:pPr>
            <a:r>
              <a:rPr lang="en" sz="1000"/>
              <a:t>Percentage Saving:(15.13 x 100)/22 = </a:t>
            </a:r>
            <a:r>
              <a:rPr b="1" lang="en" sz="1000">
                <a:solidFill>
                  <a:srgbClr val="4A86E8"/>
                </a:solidFill>
              </a:rPr>
              <a:t>68.77%</a:t>
            </a:r>
            <a:endParaRPr b="1" sz="1000">
              <a:solidFill>
                <a:srgbClr val="4A86E8"/>
              </a:solidFill>
            </a:endParaRPr>
          </a:p>
          <a:p>
            <a:pPr indent="0" lvl="0" marL="0" rtl="0" algn="l">
              <a:lnSpc>
                <a:spcPct val="115000"/>
              </a:lnSpc>
              <a:spcBef>
                <a:spcPts val="0"/>
              </a:spcBef>
              <a:spcAft>
                <a:spcPts val="0"/>
              </a:spcAft>
              <a:buClr>
                <a:schemeClr val="dk1"/>
              </a:buClr>
              <a:buSzPts val="800"/>
              <a:buFont typeface="Arial"/>
              <a:buNone/>
            </a:pPr>
            <a:r>
              <a:rPr lang="en" sz="1000">
                <a:solidFill>
                  <a:srgbClr val="4A86E8"/>
                </a:solidFill>
                <a:uFill>
                  <a:noFill/>
                </a:uFill>
                <a:hlinkClick r:id="rId3">
                  <a:extLst>
                    <a:ext uri="{A12FA001-AC4F-418D-AE19-62706E023703}">
                      <ahyp:hlinkClr val="tx"/>
                    </a:ext>
                  </a:extLst>
                </a:hlinkClick>
              </a:rPr>
              <a:t>Improved</a:t>
            </a:r>
            <a:r>
              <a:rPr lang="en" sz="1000" u="sng">
                <a:solidFill>
                  <a:schemeClr val="hlink"/>
                </a:solidFill>
                <a:hlinkClick r:id="rId4"/>
              </a:rPr>
              <a:t> cost of Serial Numbers Printing</a:t>
            </a:r>
            <a:endParaRPr sz="1000"/>
          </a:p>
        </p:txBody>
      </p:sp>
      <p:sp>
        <p:nvSpPr>
          <p:cNvPr id="251" name="Google Shape;251;p37"/>
          <p:cNvSpPr txBox="1"/>
          <p:nvPr>
            <p:ph idx="12" type="sldNum"/>
          </p:nvPr>
        </p:nvSpPr>
        <p:spPr>
          <a:xfrm>
            <a:off x="8828325" y="4800694"/>
            <a:ext cx="320100" cy="342900"/>
          </a:xfrm>
          <a:prstGeom prst="rect">
            <a:avLst/>
          </a:prstGeom>
        </p:spPr>
        <p:txBody>
          <a:bodyPr anchorCtr="0" anchor="t" bIns="68575" lIns="68575" spcFirstLastPara="1" rIns="68575" wrap="square" tIns="68575">
            <a:noAutofit/>
          </a:bodyPr>
          <a:lstStyle/>
          <a:p>
            <a:pPr indent="0" lvl="0" marL="0" rtl="0" algn="ctr">
              <a:spcBef>
                <a:spcPts val="0"/>
              </a:spcBef>
              <a:spcAft>
                <a:spcPts val="0"/>
              </a:spcAft>
              <a:buNone/>
            </a:pPr>
            <a:r>
              <a:rPr b="0" lang="en">
                <a:solidFill>
                  <a:srgbClr val="FFFFFF"/>
                </a:solidFill>
                <a:latin typeface="Arial"/>
                <a:ea typeface="Arial"/>
                <a:cs typeface="Arial"/>
                <a:sym typeface="Arial"/>
              </a:rPr>
              <a:t>5</a:t>
            </a:r>
            <a:endParaRPr b="0">
              <a:solidFill>
                <a:srgbClr val="FFFFFF"/>
              </a:solidFill>
              <a:latin typeface="Arial"/>
              <a:ea typeface="Arial"/>
              <a:cs typeface="Arial"/>
              <a:sym typeface="Arial"/>
            </a:endParaRPr>
          </a:p>
          <a:p>
            <a:pPr indent="0" lvl="0" marL="0" rtl="0" algn="ct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8"/>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lnSpc>
                <a:spcPct val="120000"/>
              </a:lnSpc>
              <a:spcBef>
                <a:spcPts val="0"/>
              </a:spcBef>
              <a:spcAft>
                <a:spcPts val="0"/>
              </a:spcAft>
              <a:buNone/>
            </a:pPr>
            <a:r>
              <a:rPr b="1" lang="en" sz="1800">
                <a:latin typeface="Nunito"/>
                <a:ea typeface="Nunito"/>
                <a:cs typeface="Nunito"/>
                <a:sym typeface="Nunito"/>
              </a:rPr>
              <a:t>ERP Inventory Requests/BOMs/MOs and GRNs</a:t>
            </a:r>
            <a:endParaRPr b="1" sz="1800">
              <a:latin typeface="Nunito"/>
              <a:ea typeface="Nunito"/>
              <a:cs typeface="Nunito"/>
              <a:sym typeface="Nunito"/>
            </a:endParaRPr>
          </a:p>
        </p:txBody>
      </p:sp>
      <p:sp>
        <p:nvSpPr>
          <p:cNvPr id="258" name="Google Shape;258;p38"/>
          <p:cNvSpPr txBox="1"/>
          <p:nvPr>
            <p:ph idx="1" type="subTitle"/>
          </p:nvPr>
        </p:nvSpPr>
        <p:spPr>
          <a:xfrm>
            <a:off x="235669" y="815606"/>
            <a:ext cx="8455800" cy="37296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000"/>
              <a:t>Currently Most of the </a:t>
            </a:r>
            <a:r>
              <a:rPr lang="en" sz="1000"/>
              <a:t>Inventory</a:t>
            </a:r>
            <a:r>
              <a:rPr lang="en" sz="1000"/>
              <a:t> requests/MOs were not correctly done in ERP Therefore adjustments had to be made to enable correct data at the end of Production,Below are some Inventory moves that needs </a:t>
            </a:r>
            <a:r>
              <a:rPr lang="en" sz="1000"/>
              <a:t>improvement</a:t>
            </a:r>
            <a:r>
              <a:rPr lang="en" sz="1000"/>
              <a:t> during next run of production;</a:t>
            </a:r>
            <a:endParaRPr sz="1000"/>
          </a:p>
          <a:p>
            <a:pPr indent="-292100" lvl="0" marL="457200" rtl="0" algn="l">
              <a:spcBef>
                <a:spcPts val="800"/>
              </a:spcBef>
              <a:spcAft>
                <a:spcPts val="0"/>
              </a:spcAft>
              <a:buSzPts val="1000"/>
              <a:buFont typeface="Nunito"/>
              <a:buAutoNum type="arabicPeriod"/>
            </a:pPr>
            <a:r>
              <a:rPr b="1" lang="en" sz="1200"/>
              <a:t>Requesting of parts before receipt in ERP</a:t>
            </a:r>
            <a:r>
              <a:rPr b="1" lang="en" sz="1000"/>
              <a:t>-</a:t>
            </a:r>
            <a:r>
              <a:rPr lang="en" sz="1000"/>
              <a:t>this will lead to negative stock levels in ERP</a:t>
            </a:r>
            <a:endParaRPr sz="1000"/>
          </a:p>
          <a:p>
            <a:pPr indent="-292100" lvl="0" marL="457200" rtl="0" algn="l">
              <a:spcBef>
                <a:spcPts val="0"/>
              </a:spcBef>
              <a:spcAft>
                <a:spcPts val="0"/>
              </a:spcAft>
              <a:buSzPts val="1000"/>
              <a:buFont typeface="Nunito"/>
              <a:buAutoNum type="arabicPeriod"/>
            </a:pPr>
            <a:r>
              <a:rPr b="1" lang="en" sz="1200"/>
              <a:t>Making MOs without checking if BOM contains the correct Parts</a:t>
            </a:r>
            <a:r>
              <a:rPr b="1" lang="en" sz="1000"/>
              <a:t>-</a:t>
            </a:r>
            <a:r>
              <a:rPr lang="en" sz="1000"/>
              <a:t>Todate most of the BOM in ERP consume wrong products meaning wrong product moves are </a:t>
            </a:r>
            <a:r>
              <a:rPr lang="en" sz="1000"/>
              <a:t>experienced</a:t>
            </a:r>
            <a:r>
              <a:rPr lang="en" sz="1000"/>
              <a:t> in ERP.</a:t>
            </a:r>
            <a:endParaRPr sz="1000"/>
          </a:p>
          <a:p>
            <a:pPr indent="-292100" lvl="0" marL="457200" rtl="0" algn="l">
              <a:spcBef>
                <a:spcPts val="0"/>
              </a:spcBef>
              <a:spcAft>
                <a:spcPts val="0"/>
              </a:spcAft>
              <a:buSzPts val="1000"/>
              <a:buFont typeface="Nunito"/>
              <a:buAutoNum type="arabicPeriod"/>
            </a:pPr>
            <a:r>
              <a:rPr b="1" lang="en" sz="1200"/>
              <a:t>Changing of BOMS after MOs are made</a:t>
            </a:r>
            <a:r>
              <a:rPr b="1" lang="en" sz="1000"/>
              <a:t>-</a:t>
            </a:r>
            <a:r>
              <a:rPr lang="en" sz="1000"/>
              <a:t>All BOMs need to </a:t>
            </a:r>
            <a:r>
              <a:rPr lang="en" sz="1000"/>
              <a:t>reviewed</a:t>
            </a:r>
            <a:r>
              <a:rPr lang="en" sz="1000"/>
              <a:t> before </a:t>
            </a:r>
            <a:r>
              <a:rPr lang="en" sz="1000"/>
              <a:t>beginning</a:t>
            </a:r>
            <a:r>
              <a:rPr lang="en" sz="1000"/>
              <a:t>  MO processing In ERP Changing BOMs after Manufacturing Orders are done leads to reworks of manufacturing orders an activity which is </a:t>
            </a:r>
            <a:r>
              <a:rPr lang="en" sz="1000"/>
              <a:t>tedious</a:t>
            </a:r>
            <a:r>
              <a:rPr lang="en" sz="1000"/>
              <a:t> and time consuming.</a:t>
            </a:r>
            <a:endParaRPr sz="1000"/>
          </a:p>
          <a:p>
            <a:pPr indent="-292100" lvl="0" marL="457200" rtl="0" algn="l">
              <a:spcBef>
                <a:spcPts val="0"/>
              </a:spcBef>
              <a:spcAft>
                <a:spcPts val="0"/>
              </a:spcAft>
              <a:buSzPts val="1000"/>
              <a:buFont typeface="Nunito"/>
              <a:buAutoNum type="arabicPeriod"/>
            </a:pPr>
            <a:r>
              <a:rPr b="1" lang="en" sz="1200"/>
              <a:t>Daily Closing of Manufacturing Orders</a:t>
            </a:r>
            <a:r>
              <a:rPr b="1" lang="en" sz="1000"/>
              <a:t>-</a:t>
            </a:r>
            <a:r>
              <a:rPr lang="en" sz="1000"/>
              <a:t>Unlike the current Process where Assemblies are physically done but Manufacturing orders are pending in ERP daily closing of Manufacturing orders needs to be done to ensure real time physical qty and ERP qty.</a:t>
            </a:r>
            <a:endParaRPr sz="1000"/>
          </a:p>
          <a:p>
            <a:pPr indent="-292100" lvl="0" marL="457200" rtl="0" algn="l">
              <a:spcBef>
                <a:spcPts val="0"/>
              </a:spcBef>
              <a:spcAft>
                <a:spcPts val="0"/>
              </a:spcAft>
              <a:buSzPts val="1000"/>
              <a:buFont typeface="Nunito"/>
              <a:buAutoNum type="arabicPeriod"/>
            </a:pPr>
            <a:r>
              <a:rPr b="1" lang="en" sz="1200"/>
              <a:t>Random Incoming QC</a:t>
            </a:r>
            <a:r>
              <a:rPr b="1" lang="en" sz="1000"/>
              <a:t>-</a:t>
            </a:r>
            <a:r>
              <a:rPr lang="en" sz="1000"/>
              <a:t>100% Incoming QC </a:t>
            </a:r>
            <a:r>
              <a:rPr lang="en" sz="1000"/>
              <a:t>should</a:t>
            </a:r>
            <a:r>
              <a:rPr lang="en" sz="1000"/>
              <a:t> be practised to enable correct incoming QC reports to avoid shortages in the middle of Production.</a:t>
            </a:r>
            <a:endParaRPr sz="1000"/>
          </a:p>
          <a:p>
            <a:pPr indent="-292100" lvl="0" marL="457200" rtl="0" algn="l">
              <a:spcBef>
                <a:spcPts val="0"/>
              </a:spcBef>
              <a:spcAft>
                <a:spcPts val="0"/>
              </a:spcAft>
              <a:buSzPts val="1000"/>
              <a:buFont typeface="Nunito"/>
              <a:buAutoNum type="arabicPeriod"/>
            </a:pPr>
            <a:r>
              <a:rPr b="1" lang="en" sz="1200"/>
              <a:t>On time receipt of Goods</a:t>
            </a:r>
            <a:r>
              <a:rPr b="1" lang="en" sz="1000"/>
              <a:t>-</a:t>
            </a:r>
            <a:r>
              <a:rPr lang="en" sz="1000"/>
              <a:t>Inventory should be received on the </a:t>
            </a:r>
            <a:r>
              <a:rPr lang="en" sz="1000"/>
              <a:t>expected</a:t>
            </a:r>
            <a:r>
              <a:rPr lang="en" sz="1000"/>
              <a:t> date to avoid last minute rush during Production which leads to consumption of inventory even before GRN creation in ERP.Sometimes it even leads to undertaking of two processes in the same work centre ie,Incoming QC and Sub assembly/Setup.</a:t>
            </a:r>
            <a:endParaRPr sz="1000"/>
          </a:p>
          <a:p>
            <a:pPr indent="-292100" lvl="0" marL="457200" rtl="0" algn="l">
              <a:spcBef>
                <a:spcPts val="0"/>
              </a:spcBef>
              <a:spcAft>
                <a:spcPts val="0"/>
              </a:spcAft>
              <a:buSzPts val="1000"/>
              <a:buFont typeface="Nunito"/>
              <a:buAutoNum type="arabicPeriod"/>
            </a:pPr>
            <a:r>
              <a:rPr b="1" lang="en" sz="1200"/>
              <a:t>Separating Fasteners in BOMs</a:t>
            </a:r>
            <a:r>
              <a:rPr b="1" lang="en" sz="1000"/>
              <a:t>-</a:t>
            </a:r>
            <a:r>
              <a:rPr lang="en" sz="1000"/>
              <a:t>For all fasteners that are shared within a BOM,Bulk purchase should be done unlike the current setup where fasteners share within BOMs are separated,this results to identical Products been stocked in different bins depending on the BOM where they belong to enable space unitization during 5S in Stores.In some cases certain departments fail to meet </a:t>
            </a:r>
            <a:r>
              <a:rPr lang="en" sz="1000"/>
              <a:t>their</a:t>
            </a:r>
            <a:r>
              <a:rPr lang="en" sz="1000"/>
              <a:t> targets due to lack of fasteners while the same fasteners are available in other BOM</a:t>
            </a:r>
            <a:endParaRPr sz="1000"/>
          </a:p>
        </p:txBody>
      </p:sp>
      <p:sp>
        <p:nvSpPr>
          <p:cNvPr id="259" name="Google Shape;259;p38"/>
          <p:cNvSpPr txBox="1"/>
          <p:nvPr>
            <p:ph idx="12" type="sldNum"/>
          </p:nvPr>
        </p:nvSpPr>
        <p:spPr>
          <a:xfrm>
            <a:off x="8828325" y="4800694"/>
            <a:ext cx="320100" cy="342900"/>
          </a:xfrm>
          <a:prstGeom prst="rect">
            <a:avLst/>
          </a:prstGeom>
        </p:spPr>
        <p:txBody>
          <a:bodyPr anchorCtr="0" anchor="t" bIns="68575" lIns="68575" spcFirstLastPara="1" rIns="68575" wrap="square" tIns="68575">
            <a:noAutofit/>
          </a:bodyPr>
          <a:lstStyle/>
          <a:p>
            <a:pPr indent="0" lvl="0" marL="0" rtl="0" algn="ctr">
              <a:spcBef>
                <a:spcPts val="0"/>
              </a:spcBef>
              <a:spcAft>
                <a:spcPts val="0"/>
              </a:spcAft>
              <a:buNone/>
            </a:pPr>
            <a:r>
              <a:rPr lang="en"/>
              <a:t>6</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9"/>
          <p:cNvSpPr txBox="1"/>
          <p:nvPr>
            <p:ph type="title"/>
          </p:nvPr>
        </p:nvSpPr>
        <p:spPr>
          <a:xfrm>
            <a:off x="851213" y="52282"/>
            <a:ext cx="7899900" cy="588000"/>
          </a:xfrm>
          <a:prstGeom prst="rect">
            <a:avLst/>
          </a:prstGeom>
        </p:spPr>
        <p:txBody>
          <a:bodyPr anchorCtr="0" anchor="ctr" bIns="34275" lIns="68575" spcFirstLastPara="1" rIns="68575" wrap="square" tIns="34275">
            <a:noAutofit/>
          </a:bodyPr>
          <a:lstStyle/>
          <a:p>
            <a:pPr indent="0" lvl="0" marL="0" rtl="0" algn="l">
              <a:lnSpc>
                <a:spcPct val="120000"/>
              </a:lnSpc>
              <a:spcBef>
                <a:spcPts val="0"/>
              </a:spcBef>
              <a:spcAft>
                <a:spcPts val="0"/>
              </a:spcAft>
              <a:buNone/>
            </a:pPr>
            <a:r>
              <a:rPr b="1" lang="en" sz="1800">
                <a:latin typeface="Nunito"/>
                <a:ea typeface="Nunito"/>
                <a:cs typeface="Nunito"/>
                <a:sym typeface="Nunito"/>
              </a:rPr>
              <a:t>Inventory Replenishment(Reorder process)</a:t>
            </a:r>
            <a:endParaRPr b="1" sz="1800">
              <a:latin typeface="Nunito"/>
              <a:ea typeface="Nunito"/>
              <a:cs typeface="Nunito"/>
              <a:sym typeface="Nunito"/>
            </a:endParaRPr>
          </a:p>
        </p:txBody>
      </p:sp>
      <p:sp>
        <p:nvSpPr>
          <p:cNvPr id="266" name="Google Shape;266;p39"/>
          <p:cNvSpPr txBox="1"/>
          <p:nvPr>
            <p:ph idx="12" type="sldNum"/>
          </p:nvPr>
        </p:nvSpPr>
        <p:spPr>
          <a:xfrm>
            <a:off x="8828325" y="4800694"/>
            <a:ext cx="320100" cy="342900"/>
          </a:xfrm>
          <a:prstGeom prst="rect">
            <a:avLst/>
          </a:prstGeom>
        </p:spPr>
        <p:txBody>
          <a:bodyPr anchorCtr="0" anchor="t" bIns="68575" lIns="68575" spcFirstLastPara="1" rIns="68575" wrap="square" tIns="68575">
            <a:noAutofit/>
          </a:bodyPr>
          <a:lstStyle/>
          <a:p>
            <a:pPr indent="0" lvl="0" marL="0" rtl="0" algn="ctr">
              <a:spcBef>
                <a:spcPts val="0"/>
              </a:spcBef>
              <a:spcAft>
                <a:spcPts val="0"/>
              </a:spcAft>
              <a:buNone/>
            </a:pPr>
            <a:fld id="{00000000-1234-1234-1234-123412341234}" type="slidenum">
              <a:rPr lang="en"/>
              <a:t>‹#›</a:t>
            </a:fld>
            <a:endParaRPr/>
          </a:p>
        </p:txBody>
      </p:sp>
      <p:sp>
        <p:nvSpPr>
          <p:cNvPr id="267" name="Google Shape;267;p39"/>
          <p:cNvSpPr txBox="1"/>
          <p:nvPr/>
        </p:nvSpPr>
        <p:spPr>
          <a:xfrm>
            <a:off x="197100" y="791925"/>
            <a:ext cx="8631300" cy="36963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000">
                <a:latin typeface="Nunito"/>
                <a:ea typeface="Nunito"/>
                <a:cs typeface="Nunito"/>
                <a:sym typeface="Nunito"/>
              </a:rPr>
              <a:t>1. </a:t>
            </a:r>
            <a:r>
              <a:rPr lang="en" sz="1000">
                <a:latin typeface="Nunito"/>
                <a:ea typeface="Nunito"/>
                <a:cs typeface="Nunito"/>
                <a:sym typeface="Nunito"/>
              </a:rPr>
              <a:t>Before Placing Purchase requests and Purchase Orders,the responsible parties should ensure the requested Items are not available in stock to avoid overstocking or procurement of already existing inventory.</a:t>
            </a:r>
            <a:endParaRPr sz="1000">
              <a:latin typeface="Nunito"/>
              <a:ea typeface="Nunito"/>
              <a:cs typeface="Nunito"/>
              <a:sym typeface="Nunito"/>
            </a:endParaRPr>
          </a:p>
          <a:p>
            <a:pPr indent="0" lvl="0" marL="0" rtl="0" algn="l">
              <a:spcBef>
                <a:spcPts val="0"/>
              </a:spcBef>
              <a:spcAft>
                <a:spcPts val="0"/>
              </a:spcAft>
              <a:buNone/>
            </a:pPr>
            <a:r>
              <a:t/>
            </a:r>
            <a:endParaRPr sz="1000">
              <a:latin typeface="Nunito"/>
              <a:ea typeface="Nunito"/>
              <a:cs typeface="Nunito"/>
              <a:sym typeface="Nunito"/>
            </a:endParaRPr>
          </a:p>
          <a:p>
            <a:pPr indent="0" lvl="0" marL="0" rtl="0" algn="l">
              <a:spcBef>
                <a:spcPts val="0"/>
              </a:spcBef>
              <a:spcAft>
                <a:spcPts val="0"/>
              </a:spcAft>
              <a:buNone/>
            </a:pPr>
            <a:r>
              <a:rPr lang="en" sz="1000">
                <a:latin typeface="Nunito"/>
                <a:ea typeface="Nunito"/>
                <a:cs typeface="Nunito"/>
                <a:sym typeface="Nunito"/>
              </a:rPr>
              <a:t>2. Purchase requests should be centralised to a specific department to ensure smooth receipt of inventory as opposed to the current setup where sometimes inventory is received but the end user is not informed since Stores </a:t>
            </a:r>
            <a:r>
              <a:rPr lang="en" sz="1000">
                <a:latin typeface="Nunito"/>
                <a:ea typeface="Nunito"/>
                <a:cs typeface="Nunito"/>
                <a:sym typeface="Nunito"/>
              </a:rPr>
              <a:t>personnel</a:t>
            </a:r>
            <a:r>
              <a:rPr lang="en" sz="1000">
                <a:latin typeface="Nunito"/>
                <a:ea typeface="Nunito"/>
                <a:cs typeface="Nunito"/>
                <a:sym typeface="Nunito"/>
              </a:rPr>
              <a:t> receiving is not aware of the requester,sometimes identical inventory is received in the same day under different POs but same Supplier which could be received at ago.</a:t>
            </a:r>
            <a:r>
              <a:rPr lang="en" sz="1000">
                <a:latin typeface="Nunito"/>
                <a:ea typeface="Nunito"/>
                <a:cs typeface="Nunito"/>
                <a:sym typeface="Nunito"/>
              </a:rPr>
              <a:t>Maintaining</a:t>
            </a:r>
            <a:r>
              <a:rPr lang="en" sz="1000">
                <a:latin typeface="Nunito"/>
                <a:ea typeface="Nunito"/>
                <a:cs typeface="Nunito"/>
                <a:sym typeface="Nunito"/>
              </a:rPr>
              <a:t> reorder levels in stores is also a challenge if everyone is able to request.Challenges like Overstocking has also been experienced as a </a:t>
            </a:r>
            <a:r>
              <a:rPr lang="en" sz="1000">
                <a:latin typeface="Nunito"/>
                <a:ea typeface="Nunito"/>
                <a:cs typeface="Nunito"/>
                <a:sym typeface="Nunito"/>
              </a:rPr>
              <a:t>disadvantage</a:t>
            </a:r>
            <a:r>
              <a:rPr lang="en" sz="1000">
                <a:latin typeface="Nunito"/>
                <a:ea typeface="Nunito"/>
                <a:cs typeface="Nunito"/>
                <a:sym typeface="Nunito"/>
              </a:rPr>
              <a:t> of all users making purchase requests.</a:t>
            </a:r>
            <a:endParaRPr sz="1000">
              <a:latin typeface="Nunito"/>
              <a:ea typeface="Nunito"/>
              <a:cs typeface="Nunito"/>
              <a:sym typeface="Nunito"/>
            </a:endParaRPr>
          </a:p>
          <a:p>
            <a:pPr indent="0" lvl="0" marL="0" rtl="0" algn="l">
              <a:spcBef>
                <a:spcPts val="0"/>
              </a:spcBef>
              <a:spcAft>
                <a:spcPts val="0"/>
              </a:spcAft>
              <a:buNone/>
            </a:pPr>
            <a:r>
              <a:t/>
            </a:r>
            <a:endParaRPr sz="1000">
              <a:latin typeface="Nunito"/>
              <a:ea typeface="Nunito"/>
              <a:cs typeface="Nunito"/>
              <a:sym typeface="Nunito"/>
            </a:endParaRPr>
          </a:p>
          <a:p>
            <a:pPr indent="0" lvl="0" marL="0" rtl="0" algn="l">
              <a:spcBef>
                <a:spcPts val="0"/>
              </a:spcBef>
              <a:spcAft>
                <a:spcPts val="0"/>
              </a:spcAft>
              <a:buNone/>
            </a:pPr>
            <a:r>
              <a:rPr lang="en" sz="1000">
                <a:latin typeface="Nunito"/>
                <a:ea typeface="Nunito"/>
                <a:cs typeface="Nunito"/>
                <a:sym typeface="Nunito"/>
              </a:rPr>
              <a:t>3. A schedule for expected Inventory to be shared between Procurement and stores to enable preparation of receipt,incase </a:t>
            </a:r>
            <a:r>
              <a:rPr lang="en" sz="1000">
                <a:latin typeface="Nunito"/>
                <a:ea typeface="Nunito"/>
                <a:cs typeface="Nunito"/>
                <a:sym typeface="Nunito"/>
              </a:rPr>
              <a:t>resources like casuals are needed arrangements can be done early and properly to avoid last minute rush.</a:t>
            </a:r>
            <a:endParaRPr sz="1000">
              <a:latin typeface="Nunito"/>
              <a:ea typeface="Nunito"/>
              <a:cs typeface="Nunito"/>
              <a:sym typeface="Nunito"/>
            </a:endParaRPr>
          </a:p>
          <a:p>
            <a:pPr indent="0" lvl="0" marL="0" rtl="0" algn="l">
              <a:spcBef>
                <a:spcPts val="0"/>
              </a:spcBef>
              <a:spcAft>
                <a:spcPts val="0"/>
              </a:spcAft>
              <a:buNone/>
            </a:pPr>
            <a:r>
              <a:t/>
            </a:r>
            <a:endParaRPr sz="1000">
              <a:latin typeface="Nunito"/>
              <a:ea typeface="Nunito"/>
              <a:cs typeface="Nunito"/>
              <a:sym typeface="Nunito"/>
            </a:endParaRPr>
          </a:p>
          <a:p>
            <a:pPr indent="0" lvl="0" marL="0" rtl="0" algn="l">
              <a:spcBef>
                <a:spcPts val="0"/>
              </a:spcBef>
              <a:spcAft>
                <a:spcPts val="0"/>
              </a:spcAft>
              <a:buNone/>
            </a:pPr>
            <a:r>
              <a:rPr lang="en" sz="1000">
                <a:latin typeface="Nunito"/>
                <a:ea typeface="Nunito"/>
                <a:cs typeface="Nunito"/>
                <a:sym typeface="Nunito"/>
              </a:rPr>
              <a:t>4. Correct packing list for the expected inventory to be shared early enough with stores to enable preparation of space incase bulky Inventory is expected.</a:t>
            </a:r>
            <a:r>
              <a:rPr lang="en" sz="1000">
                <a:latin typeface="Nunito"/>
                <a:ea typeface="Nunito"/>
                <a:cs typeface="Nunito"/>
                <a:sym typeface="Nunito"/>
              </a:rPr>
              <a:t> </a:t>
            </a:r>
            <a:endParaRPr sz="1000">
              <a:latin typeface="Nunito"/>
              <a:ea typeface="Nunito"/>
              <a:cs typeface="Nunito"/>
              <a:sym typeface="Nunito"/>
            </a:endParaRPr>
          </a:p>
          <a:p>
            <a:pPr indent="0" lvl="0" marL="0" rtl="0" algn="l">
              <a:spcBef>
                <a:spcPts val="0"/>
              </a:spcBef>
              <a:spcAft>
                <a:spcPts val="0"/>
              </a:spcAft>
              <a:buNone/>
            </a:pPr>
            <a:r>
              <a:t/>
            </a:r>
            <a:endParaRPr sz="1000">
              <a:latin typeface="Nunito"/>
              <a:ea typeface="Nunito"/>
              <a:cs typeface="Nunito"/>
              <a:sym typeface="Nunito"/>
            </a:endParaRPr>
          </a:p>
          <a:p>
            <a:pPr indent="0" lvl="0" marL="0" rtl="0" algn="l">
              <a:spcBef>
                <a:spcPts val="0"/>
              </a:spcBef>
              <a:spcAft>
                <a:spcPts val="0"/>
              </a:spcAft>
              <a:buNone/>
            </a:pPr>
            <a:r>
              <a:t/>
            </a:r>
            <a:endParaRPr sz="1800">
              <a:latin typeface="Nunito SemiBold"/>
              <a:ea typeface="Nunito SemiBold"/>
              <a:cs typeface="Nunito SemiBold"/>
              <a:sym typeface="Nunito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